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19_0.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20_0.xml" ContentType="application/vnd.ms-powerpoint.comments+xml"/>
  <Override PartName="/ppt/notesSlides/notesSlide34.xml" ContentType="application/vnd.openxmlformats-officedocument.presentationml.notesSlide+xml"/>
  <Override PartName="/ppt/comments/modernComment_121_0.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26_0.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 id="2147483666" r:id="rId3"/>
    <p:sldMasterId id="2147483672" r:id="rId4"/>
    <p:sldMasterId id="2147483676" r:id="rId5"/>
  </p:sldMasterIdLst>
  <p:notesMasterIdLst>
    <p:notesMasterId r:id="rId80"/>
  </p:notesMasterIdLst>
  <p:sldIdLst>
    <p:sldId id="256" r:id="rId6"/>
    <p:sldId id="257" r:id="rId7"/>
    <p:sldId id="258" r:id="rId8"/>
    <p:sldId id="330" r:id="rId9"/>
    <p:sldId id="260" r:id="rId10"/>
    <p:sldId id="332"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x="12192000" cy="6858000"/>
  <p:notesSz cx="6858000" cy="9144000"/>
  <p:embeddedFontLst>
    <p:embeddedFont>
      <p:font typeface="Calibri" panose="020F0502020204030204" pitchFamily="34" charset="0"/>
      <p:regular r:id="rId81"/>
      <p:bold r:id="rId82"/>
      <p:italic r:id="rId83"/>
      <p:boldItalic r:id="rId84"/>
    </p:embeddedFont>
    <p:embeddedFont>
      <p:font typeface="Helvetica Neue" panose="020B0604020202020204" charset="0"/>
      <p:regular r:id="rId85"/>
      <p:bold r:id="rId86"/>
      <p:italic r:id="rId87"/>
      <p:boldItalic r:id="rId88"/>
    </p:embeddedFont>
    <p:embeddedFont>
      <p:font typeface="Lusitana" panose="020B0604020202020204" charset="0"/>
      <p:regular r:id="rId89"/>
      <p:bold r:id="rId90"/>
    </p:embeddedFont>
    <p:embeddedFont>
      <p:font typeface="Palatino Linotype" panose="02040502050505030304" pitchFamily="18" charset="0"/>
      <p:regular r:id="rId91"/>
      <p:bold r:id="rId92"/>
      <p:italic r:id="rId93"/>
      <p:boldItalic r:id="rId94"/>
    </p:embeddedFont>
    <p:embeddedFont>
      <p:font typeface="Quattrocento Sans" panose="020B0502050000020003" pitchFamily="34"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9" roundtripDataSignature="AMtx7mioFgbMWyJWgYzpptlySR0QlpBVJ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7BC084-6683-7C1B-4EE4-07FF4D3B80F5}" name="Cole Hooper" initials="CH" userId="S::Cole.Hooper@cityoftracy.org::82b8024f-f91c-4275-ad70-4d6de813f1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909848-84F5-468F-B6AA-3C6F6360C13D}">
  <a:tblStyle styleId="{DA909848-84F5-468F-B6AA-3C6F6360C13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25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notesMaster" Target="notesMasters/notesMaster1.xml"/><Relationship Id="rId85" Type="http://schemas.openxmlformats.org/officeDocument/2006/relationships/font" Target="fonts/font5.fntdata"/><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7.fntdata"/><Relationship Id="rId104"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7.fntdata"/><Relationship Id="rId61" Type="http://schemas.openxmlformats.org/officeDocument/2006/relationships/slide" Target="slides/slide56.xml"/><Relationship Id="rId82" Type="http://schemas.openxmlformats.org/officeDocument/2006/relationships/font" Target="fonts/font2.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Master" Target="slideMasters/slideMaster3.xml"/></Relationships>
</file>

<file path=ppt/comments/modernComment_119_0.xml><?xml version="1.0" encoding="utf-8"?>
<p188:cmLst xmlns:a="http://schemas.openxmlformats.org/drawingml/2006/main" xmlns:r="http://schemas.openxmlformats.org/officeDocument/2006/relationships" xmlns:p188="http://schemas.microsoft.com/office/powerpoint/2018/8/main">
  <p188:cm id="{91DF0014-234A-43D5-A2C7-46AC517D92C3}" authorId="{D77BC084-6683-7C1B-4EE4-07FF4D3B80F5}" created="2024-05-29T01:32:53.159">
    <pc:sldMkLst xmlns:pc="http://schemas.microsoft.com/office/powerpoint/2013/main/command">
      <pc:docMk/>
      <pc:sldMk cId="0" sldId="281"/>
    </pc:sldMkLst>
    <p188:txBody>
      <a:bodyPr/>
      <a:lstStyle/>
      <a:p>
        <a:r>
          <a:rPr lang="en-US"/>
          <a:t>The conversion from Google slides to PPT cause some formatting issues that I resolved. </a:t>
        </a:r>
      </a:p>
    </p188:txBody>
  </p188:cm>
</p188:cmLst>
</file>

<file path=ppt/comments/modernComment_120_0.xml><?xml version="1.0" encoding="utf-8"?>
<p188:cmLst xmlns:a="http://schemas.openxmlformats.org/drawingml/2006/main" xmlns:r="http://schemas.openxmlformats.org/officeDocument/2006/relationships" xmlns:p188="http://schemas.microsoft.com/office/powerpoint/2018/8/main">
  <p188:cm id="{45A61A31-7CA8-43C2-8C30-BD1F1AF3E0E4}" authorId="{D77BC084-6683-7C1B-4EE4-07FF4D3B80F5}" created="2024-05-29T01:43:03.810">
    <pc:sldMkLst xmlns:pc="http://schemas.microsoft.com/office/powerpoint/2013/main/command">
      <pc:docMk/>
      <pc:sldMk cId="0" sldId="288"/>
    </pc:sldMkLst>
    <p188:txBody>
      <a:bodyPr/>
      <a:lstStyle/>
      <a:p>
        <a:r>
          <a:rPr lang="en-US"/>
          <a:t>Rearranged some photos</a:t>
        </a:r>
      </a:p>
    </p188:txBody>
  </p188:cm>
</p188:cmLst>
</file>

<file path=ppt/comments/modernComment_121_0.xml><?xml version="1.0" encoding="utf-8"?>
<p188:cmLst xmlns:a="http://schemas.openxmlformats.org/drawingml/2006/main" xmlns:r="http://schemas.openxmlformats.org/officeDocument/2006/relationships" xmlns:p188="http://schemas.microsoft.com/office/powerpoint/2018/8/main">
  <p188:cm id="{BA92509E-D9CE-482D-9651-E5A2AC81B72D}" authorId="{D77BC084-6683-7C1B-4EE4-07FF4D3B80F5}" created="2024-05-29T01:43:19.426">
    <ac:deMkLst xmlns:ac="http://schemas.microsoft.com/office/drawing/2013/main/command">
      <pc:docMk xmlns:pc="http://schemas.microsoft.com/office/powerpoint/2013/main/command"/>
      <pc:sldMk xmlns:pc="http://schemas.microsoft.com/office/powerpoint/2013/main/command" cId="0" sldId="289"/>
      <ac:spMk id="536" creationId="{00000000-0000-0000-0000-000000000000}"/>
    </ac:deMkLst>
    <p188:txBody>
      <a:bodyPr/>
      <a:lstStyle/>
      <a:p>
        <a:r>
          <a:rPr lang="en-US"/>
          <a:t>Rearranged some photos </a:t>
        </a:r>
      </a:p>
    </p188:txBody>
  </p188:cm>
</p188:cmLst>
</file>

<file path=ppt/comments/modernComment_126_0.xml><?xml version="1.0" encoding="utf-8"?>
<p188:cmLst xmlns:a="http://schemas.openxmlformats.org/drawingml/2006/main" xmlns:r="http://schemas.openxmlformats.org/officeDocument/2006/relationships" xmlns:p188="http://schemas.microsoft.com/office/powerpoint/2018/8/main">
  <p188:cm id="{C85C2453-CD6E-4D05-8F2A-426925070D9A}" authorId="{D77BC084-6683-7C1B-4EE4-07FF4D3B80F5}" created="2024-05-29T02:05:38.341">
    <ac:deMkLst xmlns:ac="http://schemas.microsoft.com/office/drawing/2013/main/command">
      <pc:docMk xmlns:pc="http://schemas.microsoft.com/office/powerpoint/2013/main/command"/>
      <pc:sldMk xmlns:pc="http://schemas.microsoft.com/office/powerpoint/2013/main/command" cId="0" sldId="294"/>
      <ac:spMk id="586" creationId="{00000000-0000-0000-0000-000000000000}"/>
    </ac:deMkLst>
    <p188:txBody>
      <a:bodyPr/>
      <a:lstStyle/>
      <a:p>
        <a:r>
          <a:rPr lang="en-US"/>
          <a:t>Note: this video has some visual glitches that appear in the version received from Tripepi-Smith, likely due to it being downloaded from LinkedIn.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schamber.com/regional-office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uschamber.com/program/policy/government-affair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linkedin.com/posts/claire-wilson-269867158_check-out-this-recap-video-of-our-impact-activity-7065438862516383744-ASCY?t=%7Bseek_to_second_number%7D"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[Display as attendees enter]</a:t>
            </a:r>
            <a:endParaRPr sz="1200"/>
          </a:p>
          <a:p>
            <a:pPr marL="0" lvl="0" indent="0" algn="l" rtl="0">
              <a:spcBef>
                <a:spcPts val="0"/>
              </a:spcBef>
              <a:spcAft>
                <a:spcPts val="0"/>
              </a:spcAft>
              <a:buNone/>
            </a:pPr>
            <a:r>
              <a:rPr lang="en-US"/>
              <a:t>****Growing from our past; Nurturing for our future is the subtheme. The other acronyms doesn’t go with the overall presentation*</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Good morning, everyone! And welcome to our 2023 State of the City event. This year’s  theme is . It you look around, each one of you reflects an important piece of our community. When we come together, we are capable of building great things and that is a value that we ALL share. During our time together, you’re going to hear updates from the Chamber, a presentation from Dr. Thomas Pogue, and our Mayor, Nancy Diane Young, will deliver Tracy’s State of the City Address.</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*CLICK TO SPONSORS SLIDE*</a:t>
            </a:r>
            <a:endParaRPr/>
          </a:p>
          <a:p>
            <a:pPr marL="0" lvl="0" indent="0" algn="l" rtl="0">
              <a:spcBef>
                <a:spcPts val="0"/>
              </a:spcBef>
              <a:spcAft>
                <a:spcPts val="0"/>
              </a:spcAft>
              <a:buNone/>
            </a:pPr>
            <a:endParaRPr/>
          </a:p>
        </p:txBody>
      </p:sp>
      <p:sp>
        <p:nvSpPr>
          <p:cNvPr id="199" name="Google Shape;1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0A152B"/>
                </a:solidFill>
                <a:latin typeface="Arial"/>
                <a:ea typeface="Arial"/>
                <a:cs typeface="Arial"/>
                <a:sym typeface="Arial"/>
              </a:rPr>
              <a:t>Jennings Imel is vice president of the </a:t>
            </a:r>
            <a:r>
              <a:rPr lang="en-US" b="0" i="0" u="sng">
                <a:solidFill>
                  <a:srgbClr val="0A152B"/>
                </a:solidFill>
                <a:latin typeface="Arial"/>
                <a:ea typeface="Arial"/>
                <a:cs typeface="Arial"/>
                <a:sym typeface="Arial"/>
                <a:hlinkClick r:id="rId3">
                  <a:extLst>
                    <a:ext uri="{A12FA001-AC4F-418D-AE19-62706E023703}">
                      <ahyp:hlinkClr xmlns:ahyp="http://schemas.microsoft.com/office/drawing/2018/hyperlinkcolor" val="tx"/>
                    </a:ext>
                  </a:extLst>
                </a:hlinkClick>
              </a:rPr>
              <a:t>Western Region</a:t>
            </a:r>
            <a:r>
              <a:rPr lang="en-US" b="0" i="0">
                <a:solidFill>
                  <a:srgbClr val="0A152B"/>
                </a:solidFill>
                <a:latin typeface="Arial"/>
                <a:ea typeface="Arial"/>
                <a:cs typeface="Arial"/>
                <a:sym typeface="Arial"/>
              </a:rPr>
              <a:t> in the </a:t>
            </a:r>
            <a:r>
              <a:rPr lang="en-US" b="0" i="0" u="sng">
                <a:solidFill>
                  <a:srgbClr val="0A152B"/>
                </a:solidFill>
                <a:latin typeface="Arial"/>
                <a:ea typeface="Arial"/>
                <a:cs typeface="Arial"/>
                <a:sym typeface="Arial"/>
                <a:hlinkClick r:id="rId4">
                  <a:extLst>
                    <a:ext uri="{A12FA001-AC4F-418D-AE19-62706E023703}">
                      <ahyp:hlinkClr xmlns:ahyp="http://schemas.microsoft.com/office/drawing/2018/hyperlinkcolor" val="tx"/>
                    </a:ext>
                  </a:extLst>
                </a:hlinkClick>
              </a:rPr>
              <a:t>Government Affairs</a:t>
            </a:r>
            <a:r>
              <a:rPr lang="en-US" b="0" i="0">
                <a:solidFill>
                  <a:srgbClr val="0A152B"/>
                </a:solidFill>
                <a:latin typeface="Arial"/>
                <a:ea typeface="Arial"/>
                <a:cs typeface="Arial"/>
                <a:sym typeface="Arial"/>
              </a:rPr>
              <a:t> Division at the U.S. Chamber of Commerce. The office is responsible for legislative and political grassroots activities in Arizona, California, Hawaii, Nevada, and Utah in support of the Chamber’s national public policy goals.  Before joining the U.S. Chamber in 2013, Jennings worked in Washington, D.C., at the U.S. Association of Former Members of Congress and at the public affairs firm Mercury, Clark &amp; Weinstock. Earlier, he worked in the California State Assembly and managed and worked on several successful congressional and state legislative campaigns, mostly in Southern California.  Jennings received a master’s degree in international affairs from The George Washington University and bachelor’s degrees in political science and German from the University of California, Riverside. </a:t>
            </a:r>
            <a:endParaRPr/>
          </a:p>
          <a:p>
            <a:pPr marL="0" lvl="0" indent="0" algn="l" rtl="0">
              <a:spcBef>
                <a:spcPts val="0"/>
              </a:spcBef>
              <a:spcAft>
                <a:spcPts val="0"/>
              </a:spcAft>
              <a:buNone/>
            </a:pPr>
            <a:endParaRPr/>
          </a:p>
        </p:txBody>
      </p:sp>
      <p:sp>
        <p:nvSpPr>
          <p:cNvPr id="298" name="Google Shape;2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2230e7e2c_2_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272230e7e2c_2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72230e7e2c_2_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272230e7e2c_2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72230e7e2c_2_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272230e7e2c_2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72230e7e2c_2_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272230e7e2c_2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72230e7e2c_2_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g272230e7e2c_2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72230e7e2c_2_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g272230e7e2c_2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2230e7e2c_2_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272230e7e2c_2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72230e7e2c_2_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272230e7e2c_2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e03acfc112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e03acfc112_2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dirty="0"/>
              <a:t>Thank you for joining us today to share your insights, Jennings. We really appreciate your time and your insights. And now…</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*CLICK TO MAYOR INTRO*</a:t>
            </a:r>
            <a:endParaRPr dirty="0"/>
          </a:p>
        </p:txBody>
      </p:sp>
      <p:sp>
        <p:nvSpPr>
          <p:cNvPr id="373" name="Google Shape;373;g2e03acfc112_2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get started, I would like to recognize our event sponsors. Thank you, Altamont Corridor Express, Tracy Hills, Surland, Sutter Tracy Community Hospital, Kaiser Permanente,San Joaquin County WorkNet,  McLane Foods, Tracy Press and Hospice of San Joaquin l! Your support is appreciated and enabled us to make this event free to all.</a:t>
            </a:r>
            <a:endParaRPr/>
          </a:p>
          <a:p>
            <a:pPr marL="0" lvl="0" indent="0" algn="l" rtl="0">
              <a:spcBef>
                <a:spcPts val="0"/>
              </a:spcBef>
              <a:spcAft>
                <a:spcPts val="0"/>
              </a:spcAft>
              <a:buNone/>
            </a:pPr>
            <a:endParaRPr/>
          </a:p>
          <a:p>
            <a:pPr marL="0" lvl="0" indent="0" algn="l" rtl="0">
              <a:spcBef>
                <a:spcPts val="0"/>
              </a:spcBef>
              <a:spcAft>
                <a:spcPts val="0"/>
              </a:spcAft>
              <a:buNone/>
            </a:pPr>
            <a:r>
              <a:rPr lang="en-US"/>
              <a:t>*CLICK TO BOARD OF DIRECTORS RECOGNITION*</a:t>
            </a:r>
            <a:endParaRPr/>
          </a:p>
          <a:p>
            <a:pPr marL="0" lvl="0" indent="0" algn="l" rtl="0">
              <a:spcBef>
                <a:spcPts val="0"/>
              </a:spcBef>
              <a:spcAft>
                <a:spcPts val="0"/>
              </a:spcAft>
              <a:buNone/>
            </a:pPr>
            <a:endParaRPr/>
          </a:p>
        </p:txBody>
      </p:sp>
      <p:sp>
        <p:nvSpPr>
          <p:cNvPr id="216" name="Google Shape;21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Maria: I would like to introduce our next speaker.</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rgbClr val="000000"/>
                </a:solidFill>
              </a:rPr>
              <a:t>Dr. Nancy Diane Young was re-elected as Mayor in November 2022. Prior to becoming Tracy’s first direct elected woman AND first African American to be elected as Mayor in 2020, she served </a:t>
            </a:r>
            <a:r>
              <a:rPr lang="en-US"/>
              <a:t>for eight years on our Tracy City Council as a Council member and Mayor Pro Tempore. </a:t>
            </a:r>
            <a:r>
              <a:rPr lang="en-US" i="0">
                <a:solidFill>
                  <a:srgbClr val="000000"/>
                </a:solidFill>
              </a:rPr>
              <a:t>She is committed to preserving our safe, family-oriented community, and is a staunch advocate for affordable housing. She is passionate about serving our youth, workforce preparedness, and addressing the needs of our Tracy seniors. She has been focused on bringing new businesses and jobs to Tracy, while nurturing existing businesses – efforts that we at The Chamber are proud to partner with the City on, Please welcome our Mayor, Dr. Nancy Young to the stage.</a:t>
            </a:r>
            <a:endParaRPr/>
          </a:p>
          <a:p>
            <a:pPr marL="0" lvl="0" indent="0" algn="l" rtl="0">
              <a:spcBef>
                <a:spcPts val="0"/>
              </a:spcBef>
              <a:spcAft>
                <a:spcPts val="0"/>
              </a:spcAft>
              <a:buNone/>
            </a:pPr>
            <a:endParaRPr i="0">
              <a:solidFill>
                <a:srgbClr val="000000"/>
              </a:solidFill>
            </a:endParaRPr>
          </a:p>
          <a:p>
            <a:pPr marL="0" lvl="0" indent="0" algn="l" rtl="0">
              <a:spcBef>
                <a:spcPts val="0"/>
              </a:spcBef>
              <a:spcAft>
                <a:spcPts val="0"/>
              </a:spcAft>
              <a:buNone/>
            </a:pPr>
            <a:r>
              <a:rPr lang="en-US" i="0">
                <a:solidFill>
                  <a:srgbClr val="000000"/>
                </a:solidFill>
              </a:rPr>
              <a:t>[Establish at rehearsal which side of the stage the Mayor will enter and whether she and Maria will shake hands or hug]</a:t>
            </a:r>
            <a:endParaRPr/>
          </a:p>
        </p:txBody>
      </p:sp>
      <p:sp>
        <p:nvSpPr>
          <p:cNvPr id="390" name="Google Shape;39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725feb06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2725feb06e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000"/>
              <a:buNone/>
            </a:pPr>
            <a:r>
              <a:rPr lang="en-US" sz="1400" dirty="0">
                <a:solidFill>
                  <a:srgbClr val="0D0D0D"/>
                </a:solidFill>
              </a:rPr>
              <a:t>Thank you, Maria. Good morning, everyone! It is with great pride and optimism that I stand before you today to deliver my final State of the City address with the theme: “Planting the Seeds of Success: Growing from our past; Nurturing for our future”.</a:t>
            </a:r>
            <a:endParaRPr sz="1400" dirty="0">
              <a:solidFill>
                <a:srgbClr val="0D0D0D"/>
              </a:solidFill>
            </a:endParaRPr>
          </a:p>
          <a:p>
            <a:pPr marL="0" lvl="0" indent="0" algn="l" rtl="0">
              <a:spcBef>
                <a:spcPts val="0"/>
              </a:spcBef>
              <a:spcAft>
                <a:spcPts val="0"/>
              </a:spcAft>
              <a:buSzPts val="1000"/>
              <a:buNone/>
            </a:pPr>
            <a:r>
              <a:rPr lang="en-US" sz="1400" dirty="0">
                <a:solidFill>
                  <a:srgbClr val="0D0D0D"/>
                </a:solidFill>
              </a:rPr>
              <a:t> </a:t>
            </a:r>
            <a:endParaRPr sz="1400" dirty="0">
              <a:solidFill>
                <a:srgbClr val="0D0D0D"/>
              </a:solidFill>
            </a:endParaRPr>
          </a:p>
          <a:p>
            <a:pPr marL="0" lvl="0" indent="0" algn="l" rtl="0">
              <a:spcBef>
                <a:spcPts val="0"/>
              </a:spcBef>
              <a:spcAft>
                <a:spcPts val="0"/>
              </a:spcAft>
              <a:buClr>
                <a:srgbClr val="0D0D0D"/>
              </a:buClr>
              <a:buSzPts val="1000"/>
              <a:buFont typeface="Quattrocento Sans"/>
              <a:buNone/>
            </a:pPr>
            <a:r>
              <a:rPr lang="en-US" sz="1400" dirty="0">
                <a:solidFill>
                  <a:srgbClr val="0D0D0D"/>
                </a:solidFill>
              </a:rPr>
              <a:t>It has been my honor to serve you over the last 12 years. I am proud to have always considered the following three things when it came to making policy decisions at the dais: </a:t>
            </a:r>
            <a:endParaRPr sz="1400" dirty="0">
              <a:solidFill>
                <a:srgbClr val="0D0D0D"/>
              </a:solidFill>
            </a:endParaRPr>
          </a:p>
          <a:p>
            <a:pPr marL="457200" lvl="0" indent="-317500" algn="l" rtl="0">
              <a:spcBef>
                <a:spcPts val="1500"/>
              </a:spcBef>
              <a:spcAft>
                <a:spcPts val="0"/>
              </a:spcAft>
              <a:buSzPts val="1400"/>
              <a:buAutoNum type="arabicPeriod"/>
            </a:pPr>
            <a:r>
              <a:rPr lang="en-US" sz="1400" b="1" dirty="0"/>
              <a:t>Our history</a:t>
            </a:r>
            <a:r>
              <a:rPr lang="en-US" sz="1400" dirty="0"/>
              <a:t>, from the discussions and decisions of those who served on Council before me,</a:t>
            </a:r>
            <a:endParaRPr sz="1400" dirty="0"/>
          </a:p>
          <a:p>
            <a:pPr marL="457200" lvl="0" indent="-317500" algn="l" rtl="0">
              <a:spcBef>
                <a:spcPts val="0"/>
              </a:spcBef>
              <a:spcAft>
                <a:spcPts val="0"/>
              </a:spcAft>
              <a:buSzPts val="1400"/>
              <a:buAutoNum type="arabicPeriod"/>
            </a:pPr>
            <a:r>
              <a:rPr lang="en-US" sz="1400" b="1" dirty="0"/>
              <a:t>to All of you</a:t>
            </a:r>
            <a:r>
              <a:rPr lang="en-US" sz="1400" dirty="0"/>
              <a:t>, our constituents, businesses, and visitors - to amplify YOUR voices. “Building Community Together!”</a:t>
            </a:r>
            <a:endParaRPr sz="1400" dirty="0"/>
          </a:p>
          <a:p>
            <a:pPr marL="457200" lvl="0" indent="-317500" algn="l" rtl="0">
              <a:spcBef>
                <a:spcPts val="0"/>
              </a:spcBef>
              <a:spcAft>
                <a:spcPts val="0"/>
              </a:spcAft>
              <a:buSzPts val="1400"/>
              <a:buAutoNum type="arabicPeriod"/>
            </a:pPr>
            <a:r>
              <a:rPr lang="en-US" sz="1400" dirty="0"/>
              <a:t>And lastly, </a:t>
            </a:r>
            <a:r>
              <a:rPr lang="en-US" sz="1400" b="1" dirty="0"/>
              <a:t>Vision</a:t>
            </a:r>
            <a:r>
              <a:rPr lang="en-US" sz="1400" dirty="0"/>
              <a:t> for our future, planting the SEEDS of Success, year after year.</a:t>
            </a:r>
            <a:endParaRPr sz="1400" dirty="0"/>
          </a:p>
          <a:p>
            <a:pPr marL="0" lvl="0" indent="0" algn="l" rtl="0">
              <a:spcBef>
                <a:spcPts val="0"/>
              </a:spcBef>
              <a:spcAft>
                <a:spcPts val="0"/>
              </a:spcAft>
              <a:buSzPts val="1800"/>
              <a:buNone/>
            </a:pPr>
            <a:endParaRPr sz="1400" dirty="0"/>
          </a:p>
          <a:p>
            <a:pPr marL="0" lvl="0" indent="0" algn="l" rtl="0">
              <a:spcBef>
                <a:spcPts val="0"/>
              </a:spcBef>
              <a:spcAft>
                <a:spcPts val="0"/>
              </a:spcAft>
              <a:buClr>
                <a:srgbClr val="0D0D0D"/>
              </a:buClr>
              <a:buSzPts val="1800"/>
              <a:buFont typeface="Quattrocento Sans"/>
              <a:buNone/>
            </a:pPr>
            <a:r>
              <a:rPr lang="en-US" sz="1400" dirty="0">
                <a:solidFill>
                  <a:srgbClr val="0D0D0D"/>
                </a:solidFill>
              </a:rPr>
              <a:t>Tracy's rich history and strategic location have long served as the foundation of our prosperity. Like the roots of a mighty tree, they anchor us to our past while nourishing our growth into the future.</a:t>
            </a:r>
            <a:endParaRPr sz="1400" dirty="0">
              <a:solidFill>
                <a:srgbClr val="0D0D0D"/>
              </a:solidFill>
            </a:endParaRPr>
          </a:p>
          <a:p>
            <a:pPr marL="0" lvl="0" indent="0" algn="l" rtl="0">
              <a:spcBef>
                <a:spcPts val="0"/>
              </a:spcBef>
              <a:spcAft>
                <a:spcPts val="0"/>
              </a:spcAft>
              <a:buClr>
                <a:srgbClr val="0D0D0D"/>
              </a:buClr>
              <a:buSzPts val="1800"/>
              <a:buFont typeface="Quattrocento Sans"/>
              <a:buNone/>
            </a:pPr>
            <a:endParaRPr sz="1400" dirty="0">
              <a:solidFill>
                <a:srgbClr val="0D0D0D"/>
              </a:solidFill>
            </a:endParaRPr>
          </a:p>
          <a:p>
            <a:pPr marL="0" lvl="0" indent="0" algn="l" rtl="0">
              <a:spcBef>
                <a:spcPts val="0"/>
              </a:spcBef>
              <a:spcAft>
                <a:spcPts val="0"/>
              </a:spcAft>
              <a:buClr>
                <a:srgbClr val="0D0D0D"/>
              </a:buClr>
              <a:buSzPts val="1800"/>
              <a:buFont typeface="Quattrocento Sans"/>
              <a:buNone/>
            </a:pPr>
            <a:r>
              <a:rPr lang="en-US" sz="1400" dirty="0">
                <a:solidFill>
                  <a:srgbClr val="0D0D0D"/>
                </a:solidFill>
              </a:rPr>
              <a:t>[CLICK]</a:t>
            </a:r>
            <a:endParaRPr sz="1400" dirty="0">
              <a:solidFill>
                <a:srgbClr val="0D0D0D"/>
              </a:solidFill>
            </a:endParaRPr>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98" name="Google Shape;398;g2725feb06e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e006419ed2_2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2e006419ed2_2_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Now, let us enjoy a bit of entertainment and mental stimulation as I welcome to the stage:</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Ms. </a:t>
            </a:r>
            <a:r>
              <a:rPr lang="en-US" sz="1200">
                <a:solidFill>
                  <a:srgbClr val="0D0D0D"/>
                </a:solidFill>
                <a:latin typeface="Quattrocento Sans"/>
                <a:ea typeface="Quattrocento Sans"/>
                <a:cs typeface="Quattrocento Sans"/>
                <a:sym typeface="Quattrocento Sans"/>
              </a:rPr>
              <a:t>Tovia Drums on the drum as we get into rhythm to be on one accord, in unity as we honor our past and journey to our future.</a:t>
            </a: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and…</a:t>
            </a:r>
            <a:r>
              <a:rPr lang="en-US" sz="1200">
                <a:solidFill>
                  <a:srgbClr val="0D0D0D"/>
                </a:solidFill>
                <a:latin typeface="Quattrocento Sans"/>
                <a:ea typeface="Quattrocento Sans"/>
                <a:cs typeface="Quattrocento Sans"/>
                <a:sym typeface="Quattrocento Sans"/>
              </a:rPr>
              <a:t> Kehia McKinney as she shares one of my favorite and powerful poems from Maya Angelou, Still I Rise!</a:t>
            </a: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rgbClr val="0D0D0D"/>
              </a:buClr>
              <a:buSzPts val="1800"/>
              <a:buFont typeface="Quattrocento Sans"/>
              <a:buNone/>
            </a:pPr>
            <a:r>
              <a:rPr lang="en-US" sz="1400">
                <a:solidFill>
                  <a:srgbClr val="0D0D0D"/>
                </a:solidFill>
              </a:rPr>
              <a:t>[CLICK]</a:t>
            </a:r>
            <a:endParaRPr>
              <a:solidFill>
                <a:srgbClr val="0D0D0D"/>
              </a:solidFill>
              <a:latin typeface="Quattrocento Sans"/>
              <a:ea typeface="Quattrocento Sans"/>
              <a:cs typeface="Quattrocento Sans"/>
              <a:sym typeface="Quattrocento Sans"/>
            </a:endParaRPr>
          </a:p>
        </p:txBody>
      </p:sp>
      <p:sp>
        <p:nvSpPr>
          <p:cNvPr id="415" name="Google Shape;415;g2e006419ed2_2_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e006419ed2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2e006419ed2_5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Thank you ladies.</a:t>
            </a:r>
            <a:endParaRPr>
              <a:solidFill>
                <a:srgbClr val="0D0D0D"/>
              </a:solidFill>
              <a:latin typeface="Quattrocento Sans"/>
              <a:ea typeface="Quattrocento Sans"/>
              <a:cs typeface="Quattrocento Sans"/>
              <a:sym typeface="Quattrocento Sans"/>
            </a:endParaRPr>
          </a:p>
          <a:p>
            <a:pPr marL="0" lvl="0" indent="0" algn="l" rtl="0">
              <a:lnSpc>
                <a:spcPct val="115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Now that we’re focused…Let’s turn our attention to our theme: Planting the SEEDS of Success: growing from our past; nurturing for our future.</a:t>
            </a:r>
            <a:endParaRPr>
              <a:solidFill>
                <a:srgbClr val="0D0D0D"/>
              </a:solidFill>
              <a:latin typeface="Quattrocento Sans"/>
              <a:ea typeface="Quattrocento Sans"/>
              <a:cs typeface="Quattrocento Sans"/>
              <a:sym typeface="Quattrocento Sans"/>
            </a:endParaRPr>
          </a:p>
          <a:p>
            <a:pPr marL="0" lvl="0" indent="0" algn="l" rtl="0">
              <a:lnSpc>
                <a:spcPct val="115000"/>
              </a:lnSpc>
              <a:spcBef>
                <a:spcPts val="0"/>
              </a:spcBef>
              <a:spcAft>
                <a:spcPts val="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a:p>
            <a:pPr marL="0" lvl="0" indent="0" algn="l" rtl="0">
              <a:lnSpc>
                <a:spcPct val="115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Today, I plan to trace almost 150 years of history of Tracy to where we are today, so we can better understand how to grow the success of tomorrow.</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p>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Knowing our history is</a:t>
            </a:r>
            <a:r>
              <a:rPr lang="en-US" sz="1200">
                <a:solidFill>
                  <a:srgbClr val="0D0D0D"/>
                </a:solidFill>
                <a:latin typeface="Quattrocento Sans"/>
                <a:ea typeface="Quattrocento Sans"/>
                <a:cs typeface="Quattrocento Sans"/>
                <a:sym typeface="Quattrocento Sans"/>
              </a:rPr>
              <a:t> importan</a:t>
            </a:r>
            <a:r>
              <a:rPr lang="en-US">
                <a:solidFill>
                  <a:srgbClr val="0D0D0D"/>
                </a:solidFill>
                <a:latin typeface="Quattrocento Sans"/>
                <a:ea typeface="Quattrocento Sans"/>
                <a:cs typeface="Quattrocento Sans"/>
                <a:sym typeface="Quattrocento Sans"/>
              </a:rPr>
              <a:t>t. (Look at slide)</a:t>
            </a:r>
            <a:endParaRPr/>
          </a:p>
          <a:p>
            <a:pPr marL="0" marR="0" lvl="0" indent="0" algn="l" rtl="0">
              <a:lnSpc>
                <a:spcPct val="100000"/>
              </a:lnSpc>
              <a:spcBef>
                <a:spcPts val="0"/>
              </a:spcBef>
              <a:spcAft>
                <a:spcPts val="0"/>
              </a:spcAft>
              <a:buClr>
                <a:srgbClr val="0D0D0D"/>
              </a:buClr>
              <a:buSzPts val="1200"/>
              <a:buFont typeface="Quattrocento Sans"/>
              <a:buNone/>
            </a:pPr>
            <a:endParaRPr sz="1200">
              <a:solidFill>
                <a:srgbClr val="0D0D0D"/>
              </a:solidFill>
              <a:latin typeface="Quattrocento Sans"/>
              <a:ea typeface="Quattrocento Sans"/>
              <a:cs typeface="Quattrocento Sans"/>
              <a:sym typeface="Quattrocento Sans"/>
            </a:endParaRPr>
          </a:p>
          <a:p>
            <a:pPr marL="0" lvl="0" indent="0" algn="l" rtl="0">
              <a:lnSpc>
                <a:spcPct val="115000"/>
              </a:lnSpc>
              <a:spcBef>
                <a:spcPts val="0"/>
              </a:spcBef>
              <a:spcAft>
                <a:spcPts val="0"/>
              </a:spcAft>
              <a:buSzPts val="1100"/>
              <a:buNone/>
            </a:pPr>
            <a:r>
              <a:rPr lang="en-US" sz="1200">
                <a:solidFill>
                  <a:srgbClr val="38115E"/>
                </a:solidFill>
              </a:rPr>
              <a:t>“Those who don't know history are doomed to repeat it.” (Edmund Burke)</a:t>
            </a:r>
            <a:endParaRPr/>
          </a:p>
          <a:p>
            <a:pPr marL="0" lvl="0" indent="0" algn="l" rtl="0">
              <a:lnSpc>
                <a:spcPct val="115000"/>
              </a:lnSpc>
              <a:spcBef>
                <a:spcPts val="0"/>
              </a:spcBef>
              <a:spcAft>
                <a:spcPts val="0"/>
              </a:spcAft>
              <a:buSzPts val="1100"/>
              <a:buNone/>
            </a:pPr>
            <a:endParaRPr sz="1200">
              <a:solidFill>
                <a:srgbClr val="38115E"/>
              </a:solidFill>
            </a:endParaRPr>
          </a:p>
          <a:p>
            <a:pPr marL="0" lvl="0" indent="0" algn="l" rtl="0">
              <a:lnSpc>
                <a:spcPct val="115000"/>
              </a:lnSpc>
              <a:spcBef>
                <a:spcPts val="0"/>
              </a:spcBef>
              <a:spcAft>
                <a:spcPts val="0"/>
              </a:spcAft>
              <a:buSzPts val="1100"/>
              <a:buNone/>
            </a:pPr>
            <a:r>
              <a:rPr lang="en-US" sz="1200">
                <a:solidFill>
                  <a:srgbClr val="38115E"/>
                </a:solidFill>
              </a:rPr>
              <a:t>“If you don't know history, then you don't know anything. You are a leaf that doesn't know it is part of a tree.” (Michael Crichton)</a:t>
            </a:r>
            <a:endParaRPr/>
          </a:p>
          <a:p>
            <a:pPr marL="0" lvl="0" indent="0" algn="l" rtl="0">
              <a:lnSpc>
                <a:spcPct val="115000"/>
              </a:lnSpc>
              <a:spcBef>
                <a:spcPts val="0"/>
              </a:spcBef>
              <a:spcAft>
                <a:spcPts val="0"/>
              </a:spcAft>
              <a:buSzPts val="1100"/>
              <a:buNone/>
            </a:pPr>
            <a:endParaRPr sz="1200">
              <a:solidFill>
                <a:srgbClr val="38115E"/>
              </a:solidFill>
            </a:endParaRPr>
          </a:p>
          <a:p>
            <a:pPr marL="0" lvl="0" indent="0" algn="l" rtl="0">
              <a:lnSpc>
                <a:spcPct val="115000"/>
              </a:lnSpc>
              <a:spcBef>
                <a:spcPts val="0"/>
              </a:spcBef>
              <a:spcAft>
                <a:spcPts val="0"/>
              </a:spcAft>
              <a:buSzPts val="1100"/>
              <a:buNone/>
            </a:pPr>
            <a:r>
              <a:rPr lang="en-US" sz="1200">
                <a:solidFill>
                  <a:srgbClr val="38115E"/>
                </a:solidFill>
              </a:rPr>
              <a:t>"Be not deceived: God is not mocked, for you reap whatever you sow.“ (Paul, Galatians 6:7)</a:t>
            </a:r>
            <a:endParaRPr/>
          </a:p>
          <a:p>
            <a:pPr marL="0" marR="0" lvl="0" indent="0" algn="l" rtl="0">
              <a:lnSpc>
                <a:spcPct val="100000"/>
              </a:lnSpc>
              <a:spcBef>
                <a:spcPts val="0"/>
              </a:spcBef>
              <a:spcAft>
                <a:spcPts val="0"/>
              </a:spcAft>
              <a:buClr>
                <a:srgbClr val="0D0D0D"/>
              </a:buClr>
              <a:buSzPts val="1200"/>
              <a:buFont typeface="Quattrocento Sans"/>
              <a:buNone/>
            </a:pP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[CLICK]</a:t>
            </a:r>
            <a:endParaRPr sz="1200">
              <a:solidFill>
                <a:srgbClr val="0D0D0D"/>
              </a:solidFill>
              <a:latin typeface="Quattrocento Sans"/>
              <a:ea typeface="Quattrocento Sans"/>
              <a:cs typeface="Quattrocento Sans"/>
              <a:sym typeface="Quattrocento Sans"/>
            </a:endParaRPr>
          </a:p>
        </p:txBody>
      </p:sp>
      <p:sp>
        <p:nvSpPr>
          <p:cNvPr id="425" name="Google Shape;425;g2e006419ed2_5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e006419ed2_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e006419ed2_9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200">
                <a:solidFill>
                  <a:srgbClr val="38115E"/>
                </a:solidFill>
              </a:rPr>
              <a:t>Every tree start with the foundational roots.</a:t>
            </a:r>
            <a:endParaRPr/>
          </a:p>
          <a:p>
            <a:pPr marL="0" lvl="0" indent="0" algn="l" rtl="0">
              <a:lnSpc>
                <a:spcPct val="115000"/>
              </a:lnSpc>
              <a:spcBef>
                <a:spcPts val="0"/>
              </a:spcBef>
              <a:spcAft>
                <a:spcPts val="0"/>
              </a:spcAft>
              <a:buClr>
                <a:schemeClr val="dk1"/>
              </a:buClr>
              <a:buSzPts val="1100"/>
              <a:buFont typeface="Arial"/>
              <a:buNone/>
            </a:pPr>
            <a:r>
              <a:rPr lang="en-US">
                <a:solidFill>
                  <a:srgbClr val="38115E"/>
                </a:solidFill>
              </a:rPr>
              <a:t>We want to acknowledge the Native American Yokut Tribe who were indigenous to Tracy and the rich soil on which they provided from which the roots of Tracy were planted.  </a:t>
            </a:r>
            <a:endParaRPr/>
          </a:p>
          <a:p>
            <a:pPr marL="0" lvl="0" indent="0" algn="l" rtl="0">
              <a:lnSpc>
                <a:spcPct val="115000"/>
              </a:lnSpc>
              <a:spcBef>
                <a:spcPts val="0"/>
              </a:spcBef>
              <a:spcAft>
                <a:spcPts val="0"/>
              </a:spcAft>
              <a:buSzPts val="1100"/>
              <a:buNone/>
            </a:pPr>
            <a:endParaRPr sz="1200">
              <a:solidFill>
                <a:srgbClr val="38115E"/>
              </a:solidFill>
              <a:latin typeface="Quattrocento Sans"/>
              <a:ea typeface="Quattrocento Sans"/>
              <a:cs typeface="Quattrocento Sans"/>
              <a:sym typeface="Quattrocento Sans"/>
            </a:endParaRPr>
          </a:p>
          <a:p>
            <a:pPr marL="0" marR="0" lvl="0" indent="0" algn="l" rtl="0">
              <a:lnSpc>
                <a:spcPct val="115000"/>
              </a:lnSpc>
              <a:spcBef>
                <a:spcPts val="0"/>
              </a:spcBef>
              <a:spcAft>
                <a:spcPts val="0"/>
              </a:spcAft>
              <a:buClr>
                <a:srgbClr val="000000"/>
              </a:buClr>
              <a:buSzPts val="1100"/>
              <a:buFont typeface="Arial"/>
              <a:buNone/>
            </a:pPr>
            <a:r>
              <a:rPr lang="en-US" sz="1200">
                <a:solidFill>
                  <a:srgbClr val="38115E"/>
                </a:solidFill>
              </a:rPr>
              <a:t>The Tachi-Yokut lived for hundreds of years in the Delta, grasslands and foothills around Tracy. </a:t>
            </a:r>
            <a:r>
              <a:rPr lang="en-US">
                <a:solidFill>
                  <a:srgbClr val="38115E"/>
                </a:solidFill>
              </a:rPr>
              <a:t>Eventually</a:t>
            </a:r>
            <a:r>
              <a:rPr lang="en-US" sz="1200">
                <a:solidFill>
                  <a:srgbClr val="38115E"/>
                </a:solidFill>
              </a:rPr>
              <a:t>, the Yokuts were displaced by the settlers and fell victim to their diseases. By the late 1800s their traditional way of life was mostly gone. There are however, some of the Yokut Tribe who still live in Tracy today. Some of their artifacts are found in the Tracy Historical Museum and the Grand Theatre. </a:t>
            </a:r>
            <a:endParaRPr sz="1200">
              <a:solidFill>
                <a:srgbClr val="38115E"/>
              </a:solidFill>
            </a:endParaRPr>
          </a:p>
          <a:p>
            <a:pPr marL="0" marR="0" lvl="0" indent="0" algn="l" rtl="0">
              <a:lnSpc>
                <a:spcPct val="115000"/>
              </a:lnSpc>
              <a:spcBef>
                <a:spcPts val="0"/>
              </a:spcBef>
              <a:spcAft>
                <a:spcPts val="0"/>
              </a:spcAft>
              <a:buClr>
                <a:srgbClr val="000000"/>
              </a:buClr>
              <a:buSzPts val="1100"/>
              <a:buFont typeface="Arial"/>
              <a:buNone/>
            </a:pPr>
            <a:endParaRPr>
              <a:solidFill>
                <a:srgbClr val="38115E"/>
              </a:solidFill>
            </a:endParaRPr>
          </a:p>
          <a:p>
            <a:pPr marL="0" lvl="0" indent="0" algn="l" rtl="0">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[CLICK]</a:t>
            </a:r>
            <a:endParaRPr>
              <a:solidFill>
                <a:srgbClr val="38115E"/>
              </a:solidFill>
            </a:endParaRPr>
          </a:p>
          <a:p>
            <a:pPr marL="0" lvl="0" indent="0" algn="l" rtl="0">
              <a:lnSpc>
                <a:spcPct val="115000"/>
              </a:lnSpc>
              <a:spcBef>
                <a:spcPts val="0"/>
              </a:spcBef>
              <a:spcAft>
                <a:spcPts val="0"/>
              </a:spcAft>
              <a:buSzPts val="1100"/>
              <a:buNone/>
            </a:pPr>
            <a:endParaRPr sz="1200">
              <a:solidFill>
                <a:srgbClr val="0D0D0D"/>
              </a:solidFill>
              <a:latin typeface="Quattrocento Sans"/>
              <a:ea typeface="Quattrocento Sans"/>
              <a:cs typeface="Quattrocento Sans"/>
              <a:sym typeface="Quattrocento Sans"/>
            </a:endParaRPr>
          </a:p>
        </p:txBody>
      </p:sp>
      <p:sp>
        <p:nvSpPr>
          <p:cNvPr id="433" name="Google Shape;433;g2e006419ed2_9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e006419ed2_1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e006419ed2_14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Today, we can trace the branches of Tracy from its foundation to the present, trending  to an outlook for our future. Although current branding for Tracy did not happen until around 2010, and the flags that line our downtown and 11th Street came around 2015</a:t>
            </a:r>
            <a:r>
              <a:rPr lang="en-US">
                <a:solidFill>
                  <a:srgbClr val="0D0D0D"/>
                </a:solidFill>
                <a:latin typeface="Quattrocento Sans"/>
                <a:ea typeface="Quattrocento Sans"/>
                <a:cs typeface="Quattrocento Sans"/>
                <a:sym typeface="Quattrocento Sans"/>
              </a:rPr>
              <a:t>. T</a:t>
            </a:r>
            <a:r>
              <a:rPr lang="en-US" sz="1200">
                <a:solidFill>
                  <a:srgbClr val="0D0D0D"/>
                </a:solidFill>
                <a:latin typeface="Quattrocento Sans"/>
                <a:ea typeface="Quattrocento Sans"/>
                <a:cs typeface="Quattrocento Sans"/>
                <a:sym typeface="Quattrocento Sans"/>
              </a:rPr>
              <a:t>he framing of Tracy and growth along with the town into a city can be ascribed to its current theme: “Think Inside the Triangle” f</a:t>
            </a:r>
            <a:r>
              <a:rPr lang="en-US">
                <a:solidFill>
                  <a:srgbClr val="0D0D0D"/>
                </a:solidFill>
                <a:latin typeface="Quattrocento Sans"/>
                <a:ea typeface="Quattrocento Sans"/>
                <a:cs typeface="Quattrocento Sans"/>
                <a:sym typeface="Quattrocento Sans"/>
              </a:rPr>
              <a:t>rom which </a:t>
            </a:r>
            <a:r>
              <a:rPr lang="en-US" sz="1200">
                <a:solidFill>
                  <a:srgbClr val="0D0D0D"/>
                </a:solidFill>
                <a:latin typeface="Quattrocento Sans"/>
                <a:ea typeface="Quattrocento Sans"/>
                <a:cs typeface="Quattrocento Sans"/>
                <a:sym typeface="Quattrocento Sans"/>
              </a:rPr>
              <a:t>we can clearly see the history, present and future of each branch:</a:t>
            </a: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Branches:</a:t>
            </a:r>
            <a:endParaRPr>
              <a:solidFill>
                <a:srgbClr val="0D0D0D"/>
              </a:solidFill>
              <a:latin typeface="Quattrocento Sans"/>
              <a:ea typeface="Quattrocento Sans"/>
              <a:cs typeface="Quattrocento Sans"/>
              <a:sym typeface="Quattrocento Sans"/>
            </a:endParaRPr>
          </a:p>
          <a:p>
            <a:pPr marL="457200" marR="0" lvl="0" indent="-317500" algn="l" rtl="0">
              <a:lnSpc>
                <a:spcPct val="100000"/>
              </a:lnSpc>
              <a:spcBef>
                <a:spcPts val="0"/>
              </a:spcBef>
              <a:spcAft>
                <a:spcPts val="0"/>
              </a:spcAft>
              <a:buClr>
                <a:srgbClr val="0D0D0D"/>
              </a:buClr>
              <a:buSzPts val="1400"/>
              <a:buFont typeface="Quattrocento Sans"/>
              <a:buAutoNum type="arabicPeriod"/>
            </a:pPr>
            <a:r>
              <a:rPr lang="en-US">
                <a:solidFill>
                  <a:srgbClr val="0D0D0D"/>
                </a:solidFill>
                <a:latin typeface="Quattrocento Sans"/>
                <a:ea typeface="Quattrocento Sans"/>
                <a:cs typeface="Quattrocento Sans"/>
                <a:sym typeface="Quattrocento Sans"/>
              </a:rPr>
              <a:t>“Live Inside the Triangle” </a:t>
            </a:r>
            <a:endParaRPr>
              <a:solidFill>
                <a:srgbClr val="0D0D0D"/>
              </a:solidFill>
              <a:latin typeface="Quattrocento Sans"/>
              <a:ea typeface="Quattrocento Sans"/>
              <a:cs typeface="Quattrocento Sans"/>
              <a:sym typeface="Quattrocento Sans"/>
            </a:endParaRPr>
          </a:p>
          <a:p>
            <a:pPr marL="457200" marR="0" lvl="0" indent="-317500" algn="l" rtl="0">
              <a:lnSpc>
                <a:spcPct val="100000"/>
              </a:lnSpc>
              <a:spcBef>
                <a:spcPts val="0"/>
              </a:spcBef>
              <a:spcAft>
                <a:spcPts val="0"/>
              </a:spcAft>
              <a:buClr>
                <a:srgbClr val="0D0D0D"/>
              </a:buClr>
              <a:buSzPts val="1400"/>
              <a:buFont typeface="Quattrocento Sans"/>
              <a:buAutoNum type="arabicPeriod"/>
            </a:pPr>
            <a:r>
              <a:rPr lang="en-US">
                <a:solidFill>
                  <a:srgbClr val="0D0D0D"/>
                </a:solidFill>
                <a:latin typeface="Quattrocento Sans"/>
                <a:ea typeface="Quattrocento Sans"/>
                <a:cs typeface="Quattrocento Sans"/>
                <a:sym typeface="Quattrocento Sans"/>
              </a:rPr>
              <a:t>“Grow Inside the Triangle” </a:t>
            </a:r>
            <a:endParaRPr>
              <a:solidFill>
                <a:srgbClr val="0D0D0D"/>
              </a:solidFill>
              <a:latin typeface="Quattrocento Sans"/>
              <a:ea typeface="Quattrocento Sans"/>
              <a:cs typeface="Quattrocento Sans"/>
              <a:sym typeface="Quattrocento Sans"/>
            </a:endParaRPr>
          </a:p>
          <a:p>
            <a:pPr marL="457200" marR="0" lvl="0" indent="-317500" algn="l" rtl="0">
              <a:lnSpc>
                <a:spcPct val="100000"/>
              </a:lnSpc>
              <a:spcBef>
                <a:spcPts val="0"/>
              </a:spcBef>
              <a:spcAft>
                <a:spcPts val="0"/>
              </a:spcAft>
              <a:buClr>
                <a:srgbClr val="0D0D0D"/>
              </a:buClr>
              <a:buSzPts val="1400"/>
              <a:buFont typeface="Quattrocento Sans"/>
              <a:buAutoNum type="arabicPeriod"/>
            </a:pPr>
            <a:r>
              <a:rPr lang="en-US">
                <a:solidFill>
                  <a:srgbClr val="0D0D0D"/>
                </a:solidFill>
                <a:latin typeface="Quattrocento Sans"/>
                <a:ea typeface="Quattrocento Sans"/>
                <a:cs typeface="Quattrocento Sans"/>
                <a:sym typeface="Quattrocento Sans"/>
              </a:rPr>
              <a:t>“Work Inside the Triangle” </a:t>
            </a:r>
            <a:endParaRPr>
              <a:solidFill>
                <a:srgbClr val="0D0D0D"/>
              </a:solidFill>
              <a:latin typeface="Quattrocento Sans"/>
              <a:ea typeface="Quattrocento Sans"/>
              <a:cs typeface="Quattrocento Sans"/>
              <a:sym typeface="Quattrocento Sans"/>
            </a:endParaRPr>
          </a:p>
          <a:p>
            <a:pPr marL="457200" marR="0" lvl="0" indent="-317500" algn="l" rtl="0">
              <a:lnSpc>
                <a:spcPct val="100000"/>
              </a:lnSpc>
              <a:spcBef>
                <a:spcPts val="0"/>
              </a:spcBef>
              <a:spcAft>
                <a:spcPts val="0"/>
              </a:spcAft>
              <a:buClr>
                <a:srgbClr val="0D0D0D"/>
              </a:buClr>
              <a:buSzPts val="1400"/>
              <a:buFont typeface="Quattrocento Sans"/>
              <a:buAutoNum type="arabicPeriod"/>
            </a:pPr>
            <a:r>
              <a:rPr lang="en-US">
                <a:solidFill>
                  <a:srgbClr val="0D0D0D"/>
                </a:solidFill>
                <a:latin typeface="Quattrocento Sans"/>
                <a:ea typeface="Quattrocento Sans"/>
                <a:cs typeface="Quattrocento Sans"/>
                <a:sym typeface="Quattrocento Sans"/>
              </a:rPr>
              <a:t>“Learn Inside the Triangle” </a:t>
            </a: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None/>
            </a:pP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[CLICK]</a:t>
            </a:r>
            <a:endParaRPr>
              <a:solidFill>
                <a:srgbClr val="0D0D0D"/>
              </a:solidFill>
              <a:latin typeface="Quattrocento Sans"/>
              <a:ea typeface="Quattrocento Sans"/>
              <a:cs typeface="Quattrocento Sans"/>
              <a:sym typeface="Quattrocento Sans"/>
            </a:endParaRPr>
          </a:p>
        </p:txBody>
      </p:sp>
      <p:sp>
        <p:nvSpPr>
          <p:cNvPr id="446" name="Google Shape;446;g2e006419ed2_14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e006419ed2_1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2e006419ed2_12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After California became a state in 1850, many people from the East Coast and immigrants to America came to California for a chance to work and to homestead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In the late 1860s, there was a rush to finish the Transcontinental Railroad and to build the rail lines throughout California. The first rail line in Tracy ran from Sacramento to San Francisco and was completed in 1868. 1869, a coaling station named Ellis was built at the foot of the Altamont to load extra coal needed to fuel the trains. This became of the Town of Ellis 1869-1878.</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In 1878 a second rail line was built from San Francisco to Fresno was built through Tracy. At that time, the wood buildings in Ellis were loaded onto horse-drawn wagons and moved 3 miles east to where the two tracks intersected at what is known as the Bowtie on what is now 6</a:t>
            </a:r>
            <a:r>
              <a:rPr lang="en-US" sz="1200" b="0" i="0" u="none" strike="noStrike" cap="none" baseline="30000">
                <a:solidFill>
                  <a:schemeClr val="dk1"/>
                </a:solidFill>
                <a:latin typeface="Calibri"/>
                <a:ea typeface="Calibri"/>
                <a:cs typeface="Calibri"/>
                <a:sym typeface="Calibri"/>
              </a:rPr>
              <a:t>th</a:t>
            </a:r>
            <a:r>
              <a:rPr lang="en-US" sz="1200" b="0" i="0" u="none" strike="noStrike" cap="none">
                <a:solidFill>
                  <a:schemeClr val="dk1"/>
                </a:solidFill>
                <a:latin typeface="Calibri"/>
                <a:ea typeface="Calibri"/>
                <a:cs typeface="Calibri"/>
                <a:sym typeface="Calibri"/>
              </a:rPr>
              <a:t> Street and Central. This is where the new town of Tracy was planted September 8, 1878. A local railroad official named the new town after a boss he admired, Lathrop J. Tracy</a:t>
            </a:r>
            <a:r>
              <a:rPr lang="en-US"/>
              <a:t>.</a:t>
            </a:r>
            <a:endParaRPr/>
          </a:p>
          <a:p>
            <a:pPr marL="457200" marR="0" lvl="0" indent="-228600" algn="l" rtl="0">
              <a:lnSpc>
                <a:spcPct val="100000"/>
              </a:lnSpc>
              <a:spcBef>
                <a:spcPts val="0"/>
              </a:spcBef>
              <a:spcAft>
                <a:spcPts val="0"/>
              </a:spcAft>
              <a:buSzPts val="1400"/>
              <a:buNone/>
            </a:pPr>
            <a:endParaRPr/>
          </a:p>
          <a:p>
            <a:pPr marL="0" lvl="0" indent="0" algn="l" rtl="0">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[CLICK]</a:t>
            </a:r>
            <a:endParaRPr/>
          </a:p>
          <a:p>
            <a:pPr marL="457200" marR="0" lvl="0" indent="-228600" algn="l" rtl="0">
              <a:lnSpc>
                <a:spcPct val="100000"/>
              </a:lnSpc>
              <a:spcBef>
                <a:spcPts val="0"/>
              </a:spcBef>
              <a:spcAft>
                <a:spcPts val="0"/>
              </a:spcAft>
              <a:buSzPts val="1400"/>
              <a:buNone/>
            </a:pPr>
            <a:endParaRPr/>
          </a:p>
        </p:txBody>
      </p:sp>
      <p:sp>
        <p:nvSpPr>
          <p:cNvPr id="458" name="Google Shape;458;g2e006419ed2_12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e006419ed2_1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2e006419ed2_16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Preserving our Tracy Roots are important. Fast Forward - Incorporating our Ellis roots, Ellis, a Surland neighborhood is a master-planned community (building approximately 2,250 homes) in Tracy that, offers modern homes, community spaces, and amenities. Planned more than 20 years ago, Ellis, is a great place for Tracy residents to take roots.  </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Watch this short video to learn more about the development.</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[Cue video]</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468" name="Google Shape;468;g2e006419ed2_16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e03acfc112_1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e03acfc112_1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[Cue video]</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477" name="Google Shape;477;g2e03acfc112_1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e03acfc112_1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e03acfc112_1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Another larger development that planted its roots more than 30 years ago is Tracy Hills. This development will bring approximately 5,980 new single family homes to Tracy, a growing and underserved region for housing.</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Watch this short video to learn more about the development.</a:t>
            </a:r>
            <a:endParaRPr b="1"/>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[Cue video]</a:t>
            </a:r>
            <a:endParaRPr/>
          </a:p>
          <a:p>
            <a:pPr marL="0" marR="0" lvl="0" indent="0" algn="l" rtl="0">
              <a:lnSpc>
                <a:spcPct val="100000"/>
              </a:lnSpc>
              <a:spcBef>
                <a:spcPts val="0"/>
              </a:spcBef>
              <a:spcAft>
                <a:spcPts val="0"/>
              </a:spcAft>
              <a:buSzPts val="1400"/>
              <a:buNone/>
            </a:pPr>
            <a:endParaRPr/>
          </a:p>
        </p:txBody>
      </p:sp>
      <p:sp>
        <p:nvSpPr>
          <p:cNvPr id="485" name="Google Shape;485;g2e03acfc112_1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e0e47fa5ab_2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e0e47fa5ab_28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 over 25 years, ACE has been the City of Tracy’s reliable and express service to the Tri-Valley and Silicon Valley for commuting to work, traveling to colleges and universities, as well as leisure trips to </a:t>
            </a:r>
            <a:endParaRPr/>
          </a:p>
          <a:p>
            <a:pPr marL="0" lvl="0" indent="0" algn="l" rtl="0">
              <a:spcBef>
                <a:spcPts val="0"/>
              </a:spcBef>
              <a:spcAft>
                <a:spcPts val="0"/>
              </a:spcAft>
              <a:buNone/>
            </a:pPr>
            <a:r>
              <a:rPr lang="en-US"/>
              <a:t>Bay </a:t>
            </a:r>
            <a:endParaRPr/>
          </a:p>
        </p:txBody>
      </p:sp>
      <p:sp>
        <p:nvSpPr>
          <p:cNvPr id="233" name="Google Shape;233;g2e0e47fa5ab_28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e03acfc112_1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e03acfc112_1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[Cue video]</a:t>
            </a:r>
            <a:endParaRPr/>
          </a:p>
          <a:p>
            <a:pPr marL="0" marR="0" lvl="0" indent="0" algn="l" rtl="0">
              <a:lnSpc>
                <a:spcPct val="100000"/>
              </a:lnSpc>
              <a:spcBef>
                <a:spcPts val="0"/>
              </a:spcBef>
              <a:spcAft>
                <a:spcPts val="0"/>
              </a:spcAft>
              <a:buSzPts val="1400"/>
              <a:buNone/>
            </a:pPr>
            <a:endParaRPr/>
          </a:p>
        </p:txBody>
      </p:sp>
      <p:sp>
        <p:nvSpPr>
          <p:cNvPr id="494" name="Google Shape;494;g2e03acfc112_1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e03acfc112_1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2e03acfc112_1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solidFill>
                  <a:srgbClr val="444444"/>
                </a:solidFill>
                <a:latin typeface="Arial"/>
                <a:ea typeface="Arial"/>
                <a:cs typeface="Arial"/>
                <a:sym typeface="Arial"/>
              </a:rPr>
              <a:t>Planning for our future, we must adjust for the varied needs and desires of our community. We heard the community several years ago who wanted luxury living for 55+ Active Adults in Tracy and now it is a reality.</a:t>
            </a:r>
            <a:endParaRPr>
              <a:solidFill>
                <a:srgbClr val="444444"/>
              </a:solidFill>
              <a:latin typeface="Arial"/>
              <a:ea typeface="Arial"/>
              <a:cs typeface="Arial"/>
              <a:sym typeface="Arial"/>
            </a:endParaRPr>
          </a:p>
          <a:p>
            <a:pPr marL="0" lvl="0" indent="0" algn="l" rtl="0">
              <a:lnSpc>
                <a:spcPct val="115000"/>
              </a:lnSpc>
              <a:spcBef>
                <a:spcPts val="0"/>
              </a:spcBef>
              <a:spcAft>
                <a:spcPts val="0"/>
              </a:spcAft>
              <a:buNone/>
            </a:pPr>
            <a:endParaRPr>
              <a:solidFill>
                <a:srgbClr val="444444"/>
              </a:solidFill>
              <a:latin typeface="Arial"/>
              <a:ea typeface="Arial"/>
              <a:cs typeface="Arial"/>
              <a:sym typeface="Arial"/>
            </a:endParaRPr>
          </a:p>
          <a:p>
            <a:pPr marL="0" lvl="0" indent="0" algn="l" rtl="0">
              <a:lnSpc>
                <a:spcPct val="115000"/>
              </a:lnSpc>
              <a:spcBef>
                <a:spcPts val="0"/>
              </a:spcBef>
              <a:spcAft>
                <a:spcPts val="0"/>
              </a:spcAft>
              <a:buNone/>
            </a:pPr>
            <a:r>
              <a:rPr lang="en-US">
                <a:solidFill>
                  <a:srgbClr val="444444"/>
                </a:solidFill>
                <a:latin typeface="Arial"/>
                <a:ea typeface="Arial"/>
                <a:cs typeface="Arial"/>
                <a:sym typeface="Arial"/>
              </a:rPr>
              <a:t>Regency at Tracy Lakes (Corral Hollow &amp; Valpico) is  now open. Construction began in 2021 for this gated, 55+ active-adult master-planned new home community of 600 single-story homes with lakes, a recreation center, dog park, swimming pool, and walking paths. Model homes and sales are currently underway. </a:t>
            </a:r>
            <a:endParaRPr>
              <a:solidFill>
                <a:srgbClr val="444444"/>
              </a:solidFill>
              <a:latin typeface="Arial"/>
              <a:ea typeface="Arial"/>
              <a:cs typeface="Arial"/>
              <a:sym typeface="Arial"/>
            </a:endParaRPr>
          </a:p>
          <a:p>
            <a:pPr marL="0" lvl="0" indent="0" algn="l" rtl="0">
              <a:lnSpc>
                <a:spcPct val="115000"/>
              </a:lnSpc>
              <a:spcBef>
                <a:spcPts val="0"/>
              </a:spcBef>
              <a:spcAft>
                <a:spcPts val="0"/>
              </a:spcAft>
              <a:buNone/>
            </a:pPr>
            <a:endParaRPr>
              <a:solidFill>
                <a:srgbClr val="444444"/>
              </a:solidFill>
              <a:latin typeface="Arial"/>
              <a:ea typeface="Arial"/>
              <a:cs typeface="Arial"/>
              <a:sym typeface="Arial"/>
            </a:endParaRPr>
          </a:p>
          <a:p>
            <a:pPr marL="0" lvl="0" indent="0" algn="l" rtl="0">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[CLICK]</a:t>
            </a:r>
            <a:endParaRPr>
              <a:solidFill>
                <a:srgbClr val="080808"/>
              </a:solidFill>
            </a:endParaRPr>
          </a:p>
          <a:p>
            <a:pPr marL="0" lvl="0" indent="0" algn="l" rtl="0">
              <a:lnSpc>
                <a:spcPct val="115000"/>
              </a:lnSpc>
              <a:spcBef>
                <a:spcPts val="0"/>
              </a:spcBef>
              <a:spcAft>
                <a:spcPts val="0"/>
              </a:spcAft>
              <a:buClr>
                <a:schemeClr val="dk1"/>
              </a:buClr>
              <a:buSzPts val="1100"/>
              <a:buFont typeface="Arial"/>
              <a:buNone/>
            </a:pPr>
            <a:endParaRPr>
              <a:solidFill>
                <a:srgbClr val="444444"/>
              </a:solidFill>
              <a:latin typeface="Arial"/>
              <a:ea typeface="Arial"/>
              <a:cs typeface="Arial"/>
              <a:sym typeface="Arial"/>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SzPts val="1400"/>
              <a:buNone/>
            </a:pPr>
            <a:endParaRPr/>
          </a:p>
        </p:txBody>
      </p:sp>
      <p:sp>
        <p:nvSpPr>
          <p:cNvPr id="504" name="Google Shape;504;g2e03acfc112_1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e03acfc112_2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e03acfc112_2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Staying receptive to our community, Tracy has had to shift with the need for the unhoused. We broke ground June 7, 2022. and In November 2022, we opened our first Temporary Housing Facility. Currently we have 86 beds and expect to expand with the addition of a permanent facility in the future.</a:t>
            </a:r>
            <a:endParaRPr/>
          </a:p>
          <a:p>
            <a:pPr marL="0" marR="0" lvl="0" indent="0" algn="l" rtl="0">
              <a:lnSpc>
                <a:spcPct val="100000"/>
              </a:lnSpc>
              <a:spcBef>
                <a:spcPts val="0"/>
              </a:spcBef>
              <a:spcAft>
                <a:spcPts val="0"/>
              </a:spcAft>
              <a:buSzPts val="1400"/>
              <a:buNone/>
            </a:pPr>
            <a:endParaRPr/>
          </a:p>
        </p:txBody>
      </p:sp>
      <p:sp>
        <p:nvSpPr>
          <p:cNvPr id="512" name="Google Shape;512;g2e03acfc112_2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e006419ed2_2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2e006419ed2_28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t> A stem (leaf)  that is part of the “Live Inside the Triangle” branch is </a:t>
            </a:r>
            <a:r>
              <a:rPr lang="en-US" sz="1200" b="0" i="0" u="none" strike="noStrike" cap="none">
                <a:solidFill>
                  <a:schemeClr val="dk1"/>
                </a:solidFill>
                <a:latin typeface="Calibri"/>
                <a:ea typeface="Calibri"/>
                <a:cs typeface="Calibri"/>
                <a:sym typeface="Calibri"/>
              </a:rPr>
              <a:t>“Worship Inside the Triangle.” In the little town where numerous saloons flourished, travelling ministers and priests provided spiritual stability to the early residents until they were able to organize congregations and build their own churches. The first Presbyterian Church on 9</a:t>
            </a:r>
            <a:r>
              <a:rPr lang="en-US" sz="1200" b="0" i="0" u="none" strike="noStrike" cap="none" baseline="30000">
                <a:solidFill>
                  <a:schemeClr val="dk1"/>
                </a:solidFill>
                <a:latin typeface="Calibri"/>
                <a:ea typeface="Calibri"/>
                <a:cs typeface="Calibri"/>
                <a:sym typeface="Calibri"/>
              </a:rPr>
              <a:t>th</a:t>
            </a:r>
            <a:r>
              <a:rPr lang="en-US" sz="1200" b="0" i="0" u="none" strike="noStrike" cap="none">
                <a:solidFill>
                  <a:schemeClr val="dk1"/>
                </a:solidFill>
                <a:latin typeface="Calibri"/>
                <a:ea typeface="Calibri"/>
                <a:cs typeface="Calibri"/>
                <a:sym typeface="Calibri"/>
              </a:rPr>
              <a:t> and Central was originally founded in Ellis in April 1876 and was built and dedicated at the new site Oct 2, 1887.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Tracy Catholic Church, located at the corner of 8</a:t>
            </a:r>
            <a:r>
              <a:rPr lang="en-US" sz="1200" b="0" i="0" u="none" strike="noStrike" cap="none" baseline="30000">
                <a:solidFill>
                  <a:schemeClr val="dk1"/>
                </a:solidFill>
                <a:latin typeface="Calibri"/>
                <a:ea typeface="Calibri"/>
                <a:cs typeface="Calibri"/>
                <a:sym typeface="Calibri"/>
              </a:rPr>
              <a:t>th</a:t>
            </a:r>
            <a:r>
              <a:rPr lang="en-US" sz="1200" b="0" i="0" u="none" strike="noStrike" cap="none">
                <a:solidFill>
                  <a:schemeClr val="dk1"/>
                </a:solidFill>
                <a:latin typeface="Calibri"/>
                <a:ea typeface="Calibri"/>
                <a:cs typeface="Calibri"/>
                <a:sym typeface="Calibri"/>
              </a:rPr>
              <a:t> and Central was built in 1887-1888. After they became a parish in 1908, the church was named St. Bernard’s after St. Bernard of Clairvaux.</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Not only were the churches the center of the community’s spiritual life, but the Presbyterian Church’s bell served as the city’s fire bell for a number of years. The Methodist church annex was used as a school classroom when Willow School became too small for the growing community and was also used as an emergency ward during the 1918 flu epidemic.</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Today, churches, mosques, synagogue, and temples of numerous faiths serve the spiritual needs of the growing Tracy community, some still serving the extended educational needs of our residents</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100"/>
              <a:buFont typeface="Arial"/>
              <a:buNone/>
            </a:pPr>
            <a:r>
              <a:rPr lang="en-US"/>
              <a:t>[CLICK]</a:t>
            </a:r>
            <a:endParaRPr/>
          </a:p>
        </p:txBody>
      </p:sp>
      <p:sp>
        <p:nvSpPr>
          <p:cNvPr id="522" name="Google Shape;522;g2e006419ed2_28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e006419ed2_14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e006419ed2_14_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Quattrocento Sans"/>
              <a:buNone/>
            </a:pPr>
            <a:r>
              <a:rPr lang="en-US"/>
              <a:t>Our next branch is</a:t>
            </a:r>
            <a:r>
              <a:rPr lang="en-US" sz="1200" b="0" i="0" u="none" strike="noStrike" cap="none">
                <a:solidFill>
                  <a:schemeClr val="dk1"/>
                </a:solidFill>
                <a:latin typeface="Calibri"/>
                <a:ea typeface="Calibri"/>
                <a:cs typeface="Calibri"/>
                <a:sym typeface="Calibri"/>
              </a:rPr>
              <a:t> </a:t>
            </a:r>
            <a:r>
              <a:rPr lang="en-US"/>
              <a:t>“Grow Inside the Triangle” which focuses on </a:t>
            </a:r>
            <a:r>
              <a:rPr lang="en-US">
                <a:solidFill>
                  <a:srgbClr val="0D0D0D"/>
                </a:solidFill>
                <a:latin typeface="Quattrocento Sans"/>
                <a:ea typeface="Quattrocento Sans"/>
                <a:cs typeface="Quattrocento Sans"/>
                <a:sym typeface="Quattrocento Sans"/>
              </a:rPr>
              <a:t>Economic Development (including Transportation, Business Support, Amenities, and more!)</a:t>
            </a:r>
            <a:endParaRPr/>
          </a:p>
          <a:p>
            <a:pPr marL="0" marR="0" lvl="0" indent="0" algn="l" rtl="0">
              <a:lnSpc>
                <a:spcPct val="100000"/>
              </a:lnSpc>
              <a:spcBef>
                <a:spcPts val="0"/>
              </a:spcBef>
              <a:spcAft>
                <a:spcPts val="0"/>
              </a:spcAft>
              <a:buClr>
                <a:srgbClr val="0D0D0D"/>
              </a:buClr>
              <a:buSzPts val="1200"/>
              <a:buFont typeface="Quattrocento Sans"/>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Our </a:t>
            </a:r>
            <a:r>
              <a:rPr lang="en-US">
                <a:solidFill>
                  <a:srgbClr val="0D0D0D"/>
                </a:solidFill>
                <a:latin typeface="Quattrocento Sans"/>
                <a:ea typeface="Quattrocento Sans"/>
                <a:cs typeface="Quattrocento Sans"/>
                <a:sym typeface="Quattrocento Sans"/>
              </a:rPr>
              <a:t>b</a:t>
            </a:r>
            <a:r>
              <a:rPr lang="en-US" sz="1200">
                <a:solidFill>
                  <a:srgbClr val="0D0D0D"/>
                </a:solidFill>
                <a:latin typeface="Quattrocento Sans"/>
                <a:ea typeface="Quattrocento Sans"/>
                <a:cs typeface="Quattrocento Sans"/>
                <a:sym typeface="Quattrocento Sans"/>
              </a:rPr>
              <a:t>usinesses have changed throughout the decades. based on changing factors. </a:t>
            </a:r>
            <a:r>
              <a:rPr lang="en-US">
                <a:solidFill>
                  <a:srgbClr val="0D0D0D"/>
                </a:solidFill>
                <a:latin typeface="Quattrocento Sans"/>
                <a:ea typeface="Quattrocento Sans"/>
                <a:cs typeface="Quattrocento Sans"/>
                <a:sym typeface="Quattrocento Sans"/>
              </a:rPr>
              <a:t>W</a:t>
            </a:r>
            <a:r>
              <a:rPr lang="en-US" sz="1200">
                <a:solidFill>
                  <a:srgbClr val="0D0D0D"/>
                </a:solidFill>
                <a:latin typeface="Quattrocento Sans"/>
                <a:ea typeface="Quattrocento Sans"/>
                <a:cs typeface="Quattrocento Sans"/>
                <a:sym typeface="Quattrocento Sans"/>
              </a:rPr>
              <a:t>ith the introduction of the car, car dealerships, parts and maintenance, gas stations, car washes</a:t>
            </a:r>
            <a:r>
              <a:rPr lang="en-US">
                <a:solidFill>
                  <a:srgbClr val="0D0D0D"/>
                </a:solidFill>
                <a:latin typeface="Quattrocento Sans"/>
                <a:ea typeface="Quattrocento Sans"/>
                <a:cs typeface="Quattrocento Sans"/>
                <a:sym typeface="Quattrocento Sans"/>
              </a:rPr>
              <a:t>, </a:t>
            </a:r>
            <a:r>
              <a:rPr lang="en-US" sz="1200">
                <a:solidFill>
                  <a:srgbClr val="0D0D0D"/>
                </a:solidFill>
                <a:latin typeface="Quattrocento Sans"/>
                <a:ea typeface="Quattrocento Sans"/>
                <a:cs typeface="Quattrocento Sans"/>
                <a:sym typeface="Quattrocento Sans"/>
              </a:rPr>
              <a:t>shift</a:t>
            </a:r>
            <a:r>
              <a:rPr lang="en-US">
                <a:solidFill>
                  <a:srgbClr val="0D0D0D"/>
                </a:solidFill>
                <a:latin typeface="Quattrocento Sans"/>
                <a:ea typeface="Quattrocento Sans"/>
                <a:cs typeface="Quattrocento Sans"/>
                <a:sym typeface="Quattrocento Sans"/>
              </a:rPr>
              <a:t>ing</a:t>
            </a:r>
            <a:r>
              <a:rPr lang="en-US" sz="1200">
                <a:solidFill>
                  <a:srgbClr val="0D0D0D"/>
                </a:solidFill>
                <a:latin typeface="Quattrocento Sans"/>
                <a:ea typeface="Quattrocento Sans"/>
                <a:cs typeface="Quattrocento Sans"/>
                <a:sym typeface="Quattrocento Sans"/>
              </a:rPr>
              <a:t> from horses and wagons and eventually from black smiths and other supportive business of the railroad and others. Business in the last ten years have shifted to include sustainability, cannabis</a:t>
            </a:r>
            <a:r>
              <a:rPr lang="en-US">
                <a:solidFill>
                  <a:srgbClr val="0D0D0D"/>
                </a:solidFill>
                <a:latin typeface="Quattrocento Sans"/>
                <a:ea typeface="Quattrocento Sans"/>
                <a:cs typeface="Quattrocento Sans"/>
                <a:sym typeface="Quattrocento Sans"/>
              </a:rPr>
              <a:t> and</a:t>
            </a:r>
            <a:r>
              <a:rPr lang="en-US" sz="1200">
                <a:solidFill>
                  <a:srgbClr val="0D0D0D"/>
                </a:solidFill>
                <a:latin typeface="Quattrocento Sans"/>
                <a:ea typeface="Quattrocento Sans"/>
                <a:cs typeface="Quattrocento Sans"/>
                <a:sym typeface="Quattrocento Sans"/>
              </a:rPr>
              <a:t> newer</a:t>
            </a:r>
            <a:r>
              <a:rPr lang="en-US">
                <a:solidFill>
                  <a:srgbClr val="0D0D0D"/>
                </a:solidFill>
                <a:latin typeface="Quattrocento Sans"/>
                <a:ea typeface="Quattrocento Sans"/>
                <a:cs typeface="Quattrocento Sans"/>
                <a:sym typeface="Quattrocento Sans"/>
              </a:rPr>
              <a:t> </a:t>
            </a:r>
            <a:r>
              <a:rPr lang="en-US" sz="1200">
                <a:solidFill>
                  <a:srgbClr val="0D0D0D"/>
                </a:solidFill>
                <a:latin typeface="Quattrocento Sans"/>
                <a:ea typeface="Quattrocento Sans"/>
                <a:cs typeface="Quattrocento Sans"/>
                <a:sym typeface="Quattrocento Sans"/>
              </a:rPr>
              <a:t>retailers. Addition</a:t>
            </a:r>
            <a:r>
              <a:rPr lang="en-US">
                <a:solidFill>
                  <a:srgbClr val="0D0D0D"/>
                </a:solidFill>
                <a:latin typeface="Quattrocento Sans"/>
                <a:ea typeface="Quattrocento Sans"/>
                <a:cs typeface="Quattrocento Sans"/>
                <a:sym typeface="Quattrocento Sans"/>
              </a:rPr>
              <a:t>ally, w</a:t>
            </a:r>
            <a:r>
              <a:rPr lang="en-US" sz="1200">
                <a:solidFill>
                  <a:srgbClr val="0D0D0D"/>
                </a:solidFill>
                <a:latin typeface="Quattrocento Sans"/>
                <a:ea typeface="Quattrocento Sans"/>
                <a:cs typeface="Quattrocento Sans"/>
                <a:sym typeface="Quattrocento Sans"/>
              </a:rPr>
              <a:t>ith a shift in shopping patterns from in person to online, there is more of a need for </a:t>
            </a:r>
            <a:r>
              <a:rPr lang="en-US">
                <a:solidFill>
                  <a:srgbClr val="0D0D0D"/>
                </a:solidFill>
                <a:latin typeface="Quattrocento Sans"/>
                <a:ea typeface="Quattrocento Sans"/>
                <a:cs typeface="Quattrocento Sans"/>
                <a:sym typeface="Quattrocento Sans"/>
              </a:rPr>
              <a:t>f</a:t>
            </a:r>
            <a:r>
              <a:rPr lang="en-US" sz="1200">
                <a:solidFill>
                  <a:srgbClr val="0D0D0D"/>
                </a:solidFill>
                <a:latin typeface="Quattrocento Sans"/>
                <a:ea typeface="Quattrocento Sans"/>
                <a:cs typeface="Quattrocento Sans"/>
                <a:sym typeface="Quattrocento Sans"/>
              </a:rPr>
              <a:t>ulfillment </a:t>
            </a:r>
            <a:r>
              <a:rPr lang="en-US">
                <a:solidFill>
                  <a:srgbClr val="0D0D0D"/>
                </a:solidFill>
                <a:latin typeface="Quattrocento Sans"/>
                <a:ea typeface="Quattrocento Sans"/>
                <a:cs typeface="Quattrocento Sans"/>
                <a:sym typeface="Quattrocento Sans"/>
              </a:rPr>
              <a:t>c</a:t>
            </a:r>
            <a:r>
              <a:rPr lang="en-US" sz="1200">
                <a:solidFill>
                  <a:srgbClr val="0D0D0D"/>
                </a:solidFill>
                <a:latin typeface="Quattrocento Sans"/>
                <a:ea typeface="Quattrocento Sans"/>
                <a:cs typeface="Quattrocento Sans"/>
                <a:sym typeface="Quattrocento Sans"/>
              </a:rPr>
              <a:t>enters and other logistics mix. </a:t>
            </a: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a:t>[CLICK]</a:t>
            </a:r>
            <a:endParaRPr>
              <a:solidFill>
                <a:srgbClr val="0D0D0D"/>
              </a:solidFill>
              <a:latin typeface="Quattrocento Sans"/>
              <a:ea typeface="Quattrocento Sans"/>
              <a:cs typeface="Quattrocento Sans"/>
              <a:sym typeface="Quattrocento Sans"/>
            </a:endParaRPr>
          </a:p>
        </p:txBody>
      </p:sp>
      <p:sp>
        <p:nvSpPr>
          <p:cNvPr id="533" name="Google Shape;533;g2e006419ed2_14_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e006419ed2_14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2e006419ed2_14_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As previously mentioned, </a:t>
            </a:r>
            <a:r>
              <a:rPr lang="en-US" sz="1200" b="0" i="0" u="none" strike="noStrike" cap="none">
                <a:solidFill>
                  <a:schemeClr val="dk1"/>
                </a:solidFill>
                <a:latin typeface="Calibri"/>
                <a:ea typeface="Calibri"/>
                <a:cs typeface="Calibri"/>
                <a:sym typeface="Calibri"/>
              </a:rPr>
              <a:t>“</a:t>
            </a:r>
            <a:r>
              <a:rPr lang="en-US"/>
              <a:t>Grow</a:t>
            </a:r>
            <a:r>
              <a:rPr lang="en-US" sz="1200" b="0" i="0" u="none" strike="noStrike" cap="none">
                <a:solidFill>
                  <a:schemeClr val="dk1"/>
                </a:solidFill>
                <a:latin typeface="Calibri"/>
                <a:ea typeface="Calibri"/>
                <a:cs typeface="Calibri"/>
                <a:sym typeface="Calibri"/>
              </a:rPr>
              <a:t> Inside the Triangle” </a:t>
            </a:r>
            <a:r>
              <a:rPr lang="en-US"/>
              <a:t>encompasses transportation. </a:t>
            </a:r>
            <a:r>
              <a:rPr lang="en-US" sz="1200" b="0" i="0" u="none" strike="noStrike" cap="none">
                <a:solidFill>
                  <a:schemeClr val="dk1"/>
                </a:solidFill>
                <a:latin typeface="Calibri"/>
                <a:ea typeface="Calibri"/>
                <a:cs typeface="Calibri"/>
                <a:sym typeface="Calibri"/>
              </a:rPr>
              <a:t>Although it would be many decades before Tracy three Interstates forged the triangular edges of Tracy, (I205, I5, and I580). The first main street was 6</a:t>
            </a:r>
            <a:r>
              <a:rPr lang="en-US" sz="1200" b="0" i="0" u="none" strike="noStrike" cap="none" baseline="30000">
                <a:solidFill>
                  <a:schemeClr val="dk1"/>
                </a:solidFill>
                <a:latin typeface="Calibri"/>
                <a:ea typeface="Calibri"/>
                <a:cs typeface="Calibri"/>
                <a:sym typeface="Calibri"/>
              </a:rPr>
              <a:t>th</a:t>
            </a:r>
            <a:r>
              <a:rPr lang="en-US" sz="1200" b="0" i="0" u="none" strike="noStrike" cap="none">
                <a:solidFill>
                  <a:schemeClr val="dk1"/>
                </a:solidFill>
                <a:latin typeface="Calibri"/>
                <a:ea typeface="Calibri"/>
                <a:cs typeface="Calibri"/>
                <a:sym typeface="Calibri"/>
              </a:rPr>
              <a:t> Street and that is where everything centered.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When the Lincoln Hwy, now 11</a:t>
            </a:r>
            <a:r>
              <a:rPr lang="en-US" sz="1200" b="0" i="0" u="none" strike="noStrike" cap="none" baseline="30000">
                <a:solidFill>
                  <a:schemeClr val="dk1"/>
                </a:solidFill>
                <a:latin typeface="Calibri"/>
                <a:ea typeface="Calibri"/>
                <a:cs typeface="Calibri"/>
                <a:sym typeface="Calibri"/>
              </a:rPr>
              <a:t>th</a:t>
            </a:r>
            <a:r>
              <a:rPr lang="en-US" sz="1200" b="0" i="0" u="none" strike="noStrike" cap="none">
                <a:solidFill>
                  <a:schemeClr val="dk1"/>
                </a:solidFill>
                <a:latin typeface="Calibri"/>
                <a:ea typeface="Calibri"/>
                <a:cs typeface="Calibri"/>
                <a:sym typeface="Calibri"/>
              </a:rPr>
              <a:t> street was established, it had been the most northern part of Tracy, but soon became the main road traveled from Sacramento to the Bay Area. That gave way to new commerce.</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As the city continues to grow, we’ve experienced the widening of numerous road and anticipate more, including Corral Hollow. You can look on CHCorridor.org to stay informed.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t>[CLICK]</a:t>
            </a:r>
            <a:endParaRPr/>
          </a:p>
        </p:txBody>
      </p:sp>
      <p:sp>
        <p:nvSpPr>
          <p:cNvPr id="545" name="Google Shape;545;g2e006419ed2_14_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e006419ed2_14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e006419ed2_14_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“Grow Inside the Triangle” also encompasses playing inside the triangle, which is another hashtag you may have seen on the City’s social media. When we play inside the triangle, we must think of the past infrastructure that Tracy used to do so. The pictures you see here depict </a:t>
            </a:r>
            <a:r>
              <a:rPr lang="en-US" b="1">
                <a:solidFill>
                  <a:srgbClr val="0D0D0D"/>
                </a:solidFill>
                <a:latin typeface="Quattrocento Sans"/>
                <a:ea typeface="Quattrocento Sans"/>
                <a:cs typeface="Quattrocento Sans"/>
                <a:sym typeface="Quattrocento Sans"/>
              </a:rPr>
              <a:t>[the Hills Sporting Good Baseball Team AND the Tracy Plunge]</a:t>
            </a:r>
            <a:r>
              <a:rPr lang="en-US">
                <a:solidFill>
                  <a:srgbClr val="0D0D0D"/>
                </a:solidFill>
                <a:latin typeface="Quattrocento Sans"/>
                <a:ea typeface="Quattrocento Sans"/>
                <a:cs typeface="Quattrocento Sans"/>
                <a:sym typeface="Quattrocento Sans"/>
              </a:rPr>
              <a:t>. Tracy continues to “grow” with new recreational developments, but also other amenities and resources that I will discuss with our strategic priorities.</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a:t>[CLICK]</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b="1" u="sng">
              <a:solidFill>
                <a:srgbClr val="0D0D0D"/>
              </a:solidFill>
              <a:latin typeface="Quattrocento Sans"/>
              <a:ea typeface="Quattrocento Sans"/>
              <a:cs typeface="Quattrocento Sans"/>
              <a:sym typeface="Quattrocento Sans"/>
            </a:endParaRPr>
          </a:p>
        </p:txBody>
      </p:sp>
      <p:sp>
        <p:nvSpPr>
          <p:cNvPr id="554" name="Google Shape;554;g2e006419ed2_14_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e006419ed2_14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2e006419ed2_14_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t>Another </a:t>
            </a:r>
            <a:r>
              <a:rPr lang="en-US" sz="1200" b="1" i="0" u="none" strike="noStrike" cap="none">
                <a:solidFill>
                  <a:schemeClr val="dk1"/>
                </a:solidFill>
                <a:latin typeface="Calibri"/>
                <a:ea typeface="Calibri"/>
                <a:cs typeface="Calibri"/>
                <a:sym typeface="Calibri"/>
              </a:rPr>
              <a:t>Branch</a:t>
            </a:r>
            <a:r>
              <a:rPr lang="en-US" sz="1200" b="0" i="0" u="none" strike="noStrike" cap="none">
                <a:solidFill>
                  <a:schemeClr val="dk1"/>
                </a:solidFill>
                <a:latin typeface="Calibri"/>
                <a:ea typeface="Calibri"/>
                <a:cs typeface="Calibri"/>
                <a:sym typeface="Calibri"/>
              </a:rPr>
              <a:t> – “Work Inside the Triangle” - Economy: Business and job centers that supplied not only Tracy, but the region.</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Railroad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In the late 1800s. Tracy grew with the railroads to about 500 people and became the commerce center for the area. Stores, blacksmiths, wagon makers, barbers, saloons, hotels, banks and churches were established. The railroads also made Tracy a rough and wild town.</a:t>
            </a:r>
            <a:endParaRPr sz="1200" b="1" i="0" u="none" strike="noStrike" cap="none">
              <a:solidFill>
                <a:schemeClr val="dk1"/>
              </a:solidFil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Growing from its beginning as a town created by the railroad to a community of about 2,000 by the time it was incorporated as a city in 1910, Tracy remained a regional railroad town and local commerce center into the late 1970s.</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Agriculture</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By the 1950s, agriculture was Tracy’s main industry first starting with sheep grazing in the late 19</a:t>
            </a:r>
            <a:r>
              <a:rPr lang="en-US" sz="1200" b="0" i="0" u="none" strike="noStrike" cap="none" baseline="30000">
                <a:solidFill>
                  <a:schemeClr val="dk1"/>
                </a:solidFill>
                <a:latin typeface="Calibri"/>
                <a:ea typeface="Calibri"/>
                <a:cs typeface="Calibri"/>
                <a:sym typeface="Calibri"/>
              </a:rPr>
              <a:t>th</a:t>
            </a:r>
            <a:r>
              <a:rPr lang="en-US" sz="1200" b="0" i="0" u="none" strike="noStrike" cap="none">
                <a:solidFill>
                  <a:schemeClr val="dk1"/>
                </a:solidFill>
                <a:latin typeface="Calibri"/>
                <a:ea typeface="Calibri"/>
                <a:cs typeface="Calibri"/>
                <a:sym typeface="Calibri"/>
              </a:rPr>
              <a:t> Century, then cattle ranches. With Water irrigations, crops changes to include tomatoes and sugar beets which gave birth to The Pacific Sugar Company in 1917 and Heinz in 1946.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Warehouse</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1" u="sng" strike="noStrike" cap="none">
                <a:solidFill>
                  <a:schemeClr val="dk1"/>
                </a:solidFill>
                <a:latin typeface="Calibri"/>
                <a:ea typeface="Calibri"/>
                <a:cs typeface="Calibri"/>
                <a:sym typeface="Calibri"/>
              </a:rPr>
              <a:t>Holly Sugar</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Holly Sugar took over the operations of the sugar company in 1926 and became one of Tracy’s major employers even when it sold the plant to Imperial Sugar Company in 1988 until is ceased production in 2000. </a:t>
            </a:r>
            <a:endParaRPr/>
          </a:p>
          <a:p>
            <a:pPr marL="457200" marR="0" lvl="0" indent="-228600" algn="l" rtl="0">
              <a:lnSpc>
                <a:spcPct val="100000"/>
              </a:lnSpc>
              <a:spcBef>
                <a:spcPts val="0"/>
              </a:spcBef>
              <a:spcAft>
                <a:spcPts val="0"/>
              </a:spcAft>
              <a:buSzPts val="1400"/>
              <a:buNone/>
            </a:pPr>
            <a:r>
              <a:rPr lang="en-US" sz="1200" b="0" i="1" u="sng" strike="noStrike" cap="none">
                <a:solidFill>
                  <a:schemeClr val="dk1"/>
                </a:solidFill>
                <a:latin typeface="Calibri"/>
                <a:ea typeface="Calibri"/>
                <a:cs typeface="Calibri"/>
                <a:sym typeface="Calibri"/>
              </a:rPr>
              <a:t>Heinz</a:t>
            </a:r>
            <a:r>
              <a:rPr lang="en-US" sz="1200" b="0" i="0" u="none" strike="noStrike" cap="none">
                <a:solidFill>
                  <a:schemeClr val="dk1"/>
                </a:solidFill>
                <a:latin typeface="Calibri"/>
                <a:ea typeface="Calibri"/>
                <a:cs typeface="Calibri"/>
                <a:sym typeface="Calibri"/>
              </a:rPr>
              <a:t> became a major employer of Tracy and the region in 1946 until it closed in 1998. It increased in size over the years and served as the principal warehouse and distribution center for Heinz on the West Coast.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r>
              <a:rPr lang="en-US"/>
              <a:t>[CLICK]</a:t>
            </a:r>
            <a:endParaRPr sz="1200"/>
          </a:p>
        </p:txBody>
      </p:sp>
      <p:sp>
        <p:nvSpPr>
          <p:cNvPr id="564" name="Google Shape;564;g2e006419ed2_14_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e006419ed2_14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2e006419ed2_14_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Throughout the years, the job centers in Tracy continues to provide jobs not only to Tracy, but our region. We’ve grown from past employers, to current logistics, ecommerce, distribution, shipping, food processing, retail and medical supply manufacturers. Many of our present day top employers are in concentrated Job Centers planned on purpose primarily located in NEI and the IPC areas of Tracy.</a:t>
            </a:r>
            <a:endParaRPr/>
          </a:p>
          <a:p>
            <a:pPr marL="457200" marR="0" lvl="0" indent="-228600" algn="l" rtl="0">
              <a:lnSpc>
                <a:spcPct val="100000"/>
              </a:lnSpc>
              <a:spcBef>
                <a:spcPts val="0"/>
              </a:spcBef>
              <a:spcAft>
                <a:spcPts val="0"/>
              </a:spcAft>
              <a:buSzPts val="1400"/>
              <a:buNone/>
            </a:pPr>
            <a:endParaRPr/>
          </a:p>
          <a:p>
            <a:pPr marL="457200" lvl="0" indent="-228600" algn="l" rtl="0">
              <a:spcBef>
                <a:spcPts val="0"/>
              </a:spcBef>
              <a:spcAft>
                <a:spcPts val="0"/>
              </a:spcAft>
              <a:buClr>
                <a:schemeClr val="dk1"/>
              </a:buClr>
              <a:buSzPts val="1400"/>
              <a:buFont typeface="Arial"/>
              <a:buNone/>
            </a:pPr>
            <a:r>
              <a:rPr lang="en-US"/>
              <a:t>Prologis began constructing the International Park of Commerce (IPC) 1800 acres in West Tracy in 2014 to complement its existing Northeast Industrial Complex (NEI) in East Tracy. Since that time, IPC and NEI have become significant employment and economic centers for Tracy and San Joaquin County. </a:t>
            </a:r>
            <a:endParaRPr/>
          </a:p>
          <a:p>
            <a:pPr marL="457200" lvl="0" indent="-228600" algn="l" rtl="0">
              <a:spcBef>
                <a:spcPts val="0"/>
              </a:spcBef>
              <a:spcAft>
                <a:spcPts val="0"/>
              </a:spcAft>
              <a:buClr>
                <a:schemeClr val="dk1"/>
              </a:buClr>
              <a:buSzPts val="1400"/>
              <a:buFont typeface="Arial"/>
              <a:buNone/>
            </a:pPr>
            <a:endParaRPr/>
          </a:p>
          <a:p>
            <a:pPr marL="457200" lvl="0" indent="-228600" algn="l" rtl="0">
              <a:spcBef>
                <a:spcPts val="0"/>
              </a:spcBef>
              <a:spcAft>
                <a:spcPts val="0"/>
              </a:spcAft>
              <a:buClr>
                <a:schemeClr val="dk1"/>
              </a:buClr>
              <a:buSzPts val="1400"/>
              <a:buFont typeface="Arial"/>
              <a:buNone/>
            </a:pPr>
            <a:r>
              <a:rPr lang="en-US"/>
              <a:t>Since 2014,  Prologis and its customers created over 11,000 jobs in Tracy and over 14,000 in San Joaquin County. More than 94% of the jobs created since 2014 are permanent operations jobs. These positions offer sustainable career pathways to hundreds of residents and directly support the local economy.</a:t>
            </a:r>
            <a:endParaRPr/>
          </a:p>
          <a:p>
            <a:pPr marL="457200" lvl="0" indent="-228600" algn="l" rtl="0">
              <a:spcBef>
                <a:spcPts val="0"/>
              </a:spcBef>
              <a:spcAft>
                <a:spcPts val="0"/>
              </a:spcAft>
              <a:buClr>
                <a:schemeClr val="dk1"/>
              </a:buClr>
              <a:buSzPts val="1400"/>
              <a:buFont typeface="Arial"/>
              <a:buNone/>
            </a:pPr>
            <a:r>
              <a:rPr lang="en-US"/>
              <a:t>·         Accounted for 40% of the overall growth in employment in San Joaquin County</a:t>
            </a:r>
            <a:endParaRPr/>
          </a:p>
          <a:p>
            <a:pPr marL="457200" lvl="0" indent="-228600" algn="l" rtl="0">
              <a:spcBef>
                <a:spcPts val="0"/>
              </a:spcBef>
              <a:spcAft>
                <a:spcPts val="0"/>
              </a:spcAft>
              <a:buClr>
                <a:schemeClr val="dk1"/>
              </a:buClr>
              <a:buSzPts val="1400"/>
              <a:buFont typeface="Arial"/>
              <a:buNone/>
            </a:pPr>
            <a:r>
              <a:rPr lang="en-US"/>
              <a:t>·         Directly and indirectly contributed over $2.6 billion local earnings.</a:t>
            </a:r>
            <a:endParaRPr/>
          </a:p>
          <a:p>
            <a:pPr marL="457200" lvl="0" indent="-228600" algn="l" rtl="0">
              <a:spcBef>
                <a:spcPts val="0"/>
              </a:spcBef>
              <a:spcAft>
                <a:spcPts val="0"/>
              </a:spcAft>
              <a:buClr>
                <a:schemeClr val="dk1"/>
              </a:buClr>
              <a:buSzPts val="1400"/>
              <a:buFont typeface="Arial"/>
              <a:buNone/>
            </a:pPr>
            <a:r>
              <a:rPr lang="en-US"/>
              <a:t>·         Directly and indirectly contributed nearly $13 billion to the Tracy and San Joaquin County economy.</a:t>
            </a:r>
            <a:endParaRPr/>
          </a:p>
          <a:p>
            <a:pPr marL="457200" lvl="0" indent="-22860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Our work inside the triangle is doable partly because of the resilient supply chain in Tracy. One of partners, Prologis’ International Park of Commerce (IPC) located in Tracy, CA is an essential link in the supply chain for Northern California and is critical to establishing supply chain resiliency for the region. </a:t>
            </a:r>
            <a:endParaRPr/>
          </a:p>
          <a:p>
            <a:pPr marL="457200" lvl="0" indent="-228600" algn="l" rtl="0">
              <a:spcBef>
                <a:spcPts val="0"/>
              </a:spcBef>
              <a:spcAft>
                <a:spcPts val="0"/>
              </a:spcAft>
              <a:buClr>
                <a:schemeClr val="dk1"/>
              </a:buClr>
              <a:buSzPts val="1400"/>
              <a:buFont typeface="Arial"/>
              <a:buNone/>
            </a:pPr>
            <a:r>
              <a:rPr lang="en-US"/>
              <a:t> </a:t>
            </a:r>
            <a:endParaRPr/>
          </a:p>
          <a:p>
            <a:pPr marL="457200" lvl="0" indent="-228600" algn="l" rtl="0">
              <a:spcBef>
                <a:spcPts val="0"/>
              </a:spcBef>
              <a:spcAft>
                <a:spcPts val="0"/>
              </a:spcAft>
              <a:buClr>
                <a:schemeClr val="dk1"/>
              </a:buClr>
              <a:buSzPts val="1400"/>
              <a:buFont typeface="Arial"/>
              <a:buNone/>
            </a:pPr>
            <a:r>
              <a:rPr lang="en-US"/>
              <a:t>“When supply chains smooth, prices fall for goods, food, and equipment, putting more money in the pockets of American families, workers, farmers, and entrepreneurs.”</a:t>
            </a:r>
            <a:endParaRPr/>
          </a:p>
          <a:p>
            <a:pPr marL="457200" lvl="0" indent="-228600" algn="l" rtl="0">
              <a:spcBef>
                <a:spcPts val="0"/>
              </a:spcBef>
              <a:spcAft>
                <a:spcPts val="0"/>
              </a:spcAft>
              <a:buClr>
                <a:schemeClr val="dk1"/>
              </a:buClr>
              <a:buSzPts val="1400"/>
              <a:buFont typeface="Arial"/>
              <a:buNone/>
            </a:pPr>
            <a:endParaRPr/>
          </a:p>
          <a:p>
            <a:pPr marL="0" lvl="0" indent="0" algn="just"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Prologis has invested over $200M in new infrastructure (roads, water, sewer, storm, electrical, gas and telecommunications).</a:t>
            </a:r>
            <a:r>
              <a:rPr lang="en-US" sz="1100" b="1"/>
              <a:t> </a:t>
            </a:r>
            <a:endParaRPr sz="1100" b="1"/>
          </a:p>
          <a:p>
            <a:pPr marL="0" lvl="0" indent="0" algn="just" rtl="0">
              <a:lnSpc>
                <a:spcPct val="115000"/>
              </a:lnSpc>
              <a:spcBef>
                <a:spcPts val="1200"/>
              </a:spcBef>
              <a:spcAft>
                <a:spcPts val="0"/>
              </a:spcAft>
              <a:buClr>
                <a:schemeClr val="dk1"/>
              </a:buClr>
              <a:buSzPts val="1100"/>
              <a:buFont typeface="Arial"/>
              <a:buNone/>
            </a:pPr>
            <a:r>
              <a:rPr lang="en-US" sz="1100" b="1"/>
              <a:t>Ex. </a:t>
            </a:r>
            <a:r>
              <a:rPr lang="en-US" sz="1100"/>
              <a:t> provided the city with over 1,200-acre feet in annual</a:t>
            </a:r>
            <a:r>
              <a:rPr lang="en-US" sz="1100" b="1" i="1"/>
              <a:t> </a:t>
            </a:r>
            <a:r>
              <a:rPr lang="en-US" sz="1100"/>
              <a:t>treated water supply (enough water to fill the entire (4.5 acre) area occupied by Tracy High School Football stadium up to 261 feet).</a:t>
            </a:r>
            <a:endParaRPr sz="1100"/>
          </a:p>
          <a:p>
            <a:pPr marL="0" lvl="0" indent="0" algn="l" rtl="0">
              <a:spcBef>
                <a:spcPts val="1200"/>
              </a:spcBef>
              <a:spcAft>
                <a:spcPts val="0"/>
              </a:spcAft>
              <a:buClr>
                <a:schemeClr val="dk1"/>
              </a:buClr>
              <a:buSzPts val="1400"/>
              <a:buFont typeface="Arial"/>
              <a:buNone/>
            </a:pPr>
            <a:r>
              <a:rPr lang="en-US"/>
              <a:t>Prologis has been a wonderful partner for the City, awarding grants, completing projects, creating jobs, initiatives and so much more.</a:t>
            </a:r>
            <a:endParaRPr sz="1100"/>
          </a:p>
          <a:p>
            <a:pPr marL="0" lvl="0" indent="0" algn="just" rtl="0">
              <a:lnSpc>
                <a:spcPct val="115000"/>
              </a:lnSpc>
              <a:spcBef>
                <a:spcPts val="1200"/>
              </a:spcBef>
              <a:spcAft>
                <a:spcPts val="0"/>
              </a:spcAft>
              <a:buClr>
                <a:schemeClr val="dk1"/>
              </a:buClr>
              <a:buSzPts val="1100"/>
              <a:buFont typeface="Arial"/>
              <a:buNone/>
            </a:pPr>
            <a:r>
              <a:rPr lang="en-US" sz="1100"/>
              <a:t>Ex. been instrumental in financing the city’s recycled water system, installing thousands of feet of recycled pipe. - Successfully prepared and funded the $18 million grant that installed the pump and main system from the city’s wastewater treatment plan to Lammers Road and Schulte Road.</a:t>
            </a:r>
            <a:endParaRPr sz="1100"/>
          </a:p>
          <a:p>
            <a:pPr marL="0" lvl="0" indent="0" algn="l" rtl="0">
              <a:spcBef>
                <a:spcPts val="1200"/>
              </a:spcBef>
              <a:spcAft>
                <a:spcPts val="0"/>
              </a:spcAft>
              <a:buClr>
                <a:schemeClr val="dk1"/>
              </a:buClr>
              <a:buSzPts val="1100"/>
              <a:buFont typeface="Arial"/>
              <a:buNone/>
            </a:pPr>
            <a:r>
              <a:rPr lang="en-US"/>
              <a:t>[CLICK]</a:t>
            </a:r>
            <a:endParaRPr/>
          </a:p>
          <a:p>
            <a:pPr marL="457200" lvl="0" indent="-228600" algn="l" rtl="0">
              <a:spcBef>
                <a:spcPts val="0"/>
              </a:spcBef>
              <a:spcAft>
                <a:spcPts val="0"/>
              </a:spcAft>
              <a:buClr>
                <a:schemeClr val="dk1"/>
              </a:buClr>
              <a:buSzPts val="1400"/>
              <a:buFont typeface="Arial"/>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576" name="Google Shape;576;g2e006419ed2_14_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e03acfc112_2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e03acfc112_2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Link to video used: </a:t>
            </a:r>
            <a:r>
              <a:rPr lang="en-US" u="sng">
                <a:solidFill>
                  <a:schemeClr val="hlink"/>
                </a:solidFill>
                <a:hlinkClick r:id="rId3"/>
              </a:rPr>
              <a:t>https://www.linkedin.com/posts/claire-wilson-269867158_check-out-this-recap-video-of-our-impact-activity-7065438862516383744-ASCY?t=%7Bseek_to_second_number%7D</a:t>
            </a:r>
            <a:endParaRPr/>
          </a:p>
          <a:p>
            <a:pPr marL="0" lvl="0" indent="0" algn="l" rtl="0">
              <a:spcBef>
                <a:spcPts val="0"/>
              </a:spcBef>
              <a:spcAft>
                <a:spcPts val="0"/>
              </a:spcAft>
              <a:buClr>
                <a:schemeClr val="dk1"/>
              </a:buClr>
              <a:buSzPts val="1400"/>
              <a:buFont typeface="Arial"/>
              <a:buNone/>
            </a:pPr>
            <a:endParaRPr/>
          </a:p>
          <a:p>
            <a:pPr marL="457200" lvl="0" indent="-228600" algn="l" rtl="0">
              <a:spcBef>
                <a:spcPts val="0"/>
              </a:spcBef>
              <a:spcAft>
                <a:spcPts val="0"/>
              </a:spcAft>
              <a:buClr>
                <a:schemeClr val="dk1"/>
              </a:buClr>
              <a:buSzPts val="1400"/>
              <a:buFont typeface="Arial"/>
              <a:buNone/>
            </a:pPr>
            <a:r>
              <a:rPr lang="en-US"/>
              <a:t>As all good community partners, The Prologis team actively supports community initiatives by participating in local events and charitable sponsorships supporting numerous organizations.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I’d like to share a clip of Prologis’ Impact Day at McHenry House, showcasing the impact it has on Tracy.</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PLAY VIDEO</a:t>
            </a:r>
            <a:endParaRPr/>
          </a:p>
        </p:txBody>
      </p:sp>
      <p:sp>
        <p:nvSpPr>
          <p:cNvPr id="584" name="Google Shape;584;g2e03acfc112_2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e0e47fa5ab_3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e0e47fa5ab_3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I’d like to recognize another one of our biggest sponsors, Tracy Hills. </a:t>
            </a:r>
            <a:endParaRPr/>
          </a:p>
          <a:p>
            <a:pPr marL="0" lvl="0" indent="0" algn="l" rtl="0">
              <a:spcBef>
                <a:spcPts val="0"/>
              </a:spcBef>
              <a:spcAft>
                <a:spcPts val="0"/>
              </a:spcAft>
              <a:buNone/>
            </a:pPr>
            <a:endParaRPr/>
          </a:p>
          <a:p>
            <a:pPr marL="0" lvl="0" indent="0" algn="l" rtl="0">
              <a:spcBef>
                <a:spcPts val="0"/>
              </a:spcBef>
              <a:spcAft>
                <a:spcPts val="0"/>
              </a:spcAft>
              <a:buNone/>
            </a:pPr>
            <a:r>
              <a:rPr lang="en-US"/>
              <a:t>[CUE VIDEO]</a:t>
            </a:r>
            <a:endParaRPr/>
          </a:p>
        </p:txBody>
      </p:sp>
      <p:sp>
        <p:nvSpPr>
          <p:cNvPr id="240" name="Google Shape;240;g2e0e47fa5ab_3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50030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e006419ed2_14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2e006419ed2_14_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Quattrocento Sans"/>
              <a:buNone/>
            </a:pPr>
            <a:endParaRPr b="1" u="sng">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“Learn Inside the Triangle” Education – </a:t>
            </a:r>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Education was very important to the Tracy residents and schools were created in town.</a:t>
            </a: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from the early days of Willow School and the Senior High School later named Tracy High to the new schools that have grown to serve our growing community. </a:t>
            </a:r>
            <a:endParaRPr/>
          </a:p>
          <a:p>
            <a:pPr marL="0" marR="0" lvl="0" indent="0" algn="l" rtl="0">
              <a:lnSpc>
                <a:spcPct val="100000"/>
              </a:lnSpc>
              <a:spcBef>
                <a:spcPts val="0"/>
              </a:spcBef>
              <a:spcAft>
                <a:spcPts val="0"/>
              </a:spcAft>
              <a:buClr>
                <a:srgbClr val="0D0D0D"/>
              </a:buClr>
              <a:buSzPts val="1200"/>
              <a:buFont typeface="Quattrocento Sans"/>
              <a:buNone/>
            </a:pP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WILLOW HISTORY</a:t>
            </a:r>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1868: Willow School, a one-room schoolhouse, opens in the town of Ellis. </a:t>
            </a: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1878: Willow School was placed on a sled-like structure and pulled by mules to the newly formed town of Tracy. The school was placed on the corner of 11th Street and Central Avenue.</a:t>
            </a:r>
            <a:endParaRPr/>
          </a:p>
          <a:p>
            <a:pPr marL="0" marR="0" lvl="0" indent="0" algn="l" rtl="0">
              <a:lnSpc>
                <a:spcPct val="100000"/>
              </a:lnSpc>
              <a:spcBef>
                <a:spcPts val="0"/>
              </a:spcBef>
              <a:spcAft>
                <a:spcPts val="0"/>
              </a:spcAft>
              <a:buClr>
                <a:srgbClr val="0D0D0D"/>
              </a:buClr>
              <a:buSzPts val="1200"/>
              <a:buFont typeface="Quattrocento Sans"/>
              <a:buNone/>
            </a:pP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1st High School – The West Side Union High School opened in 1912 and moved to the current location on Eleventh Street in 1917, renamed Tracy Union High School in 1928</a:t>
            </a: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t>[CLICK]</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p>
        </p:txBody>
      </p:sp>
      <p:sp>
        <p:nvSpPr>
          <p:cNvPr id="592" name="Google Shape;592;g2e006419ed2_14_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e006419ed2_14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2e006419ed2_14_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  Education  </a:t>
            </a: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As the town of Tracy grew, so did the need for schools.</a:t>
            </a: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None/>
            </a:pP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None/>
            </a:pPr>
            <a:r>
              <a:rPr lang="en-US">
                <a:solidFill>
                  <a:srgbClr val="0D0D0D"/>
                </a:solidFill>
                <a:latin typeface="Quattrocento Sans"/>
                <a:ea typeface="Quattrocento Sans"/>
                <a:cs typeface="Quattrocento Sans"/>
                <a:sym typeface="Quattrocento Sans"/>
              </a:rPr>
              <a:t>New High Schools were opened</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Merrill F. West High School opened in 1993</a:t>
            </a:r>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John C. Kimball High School opened 2009</a:t>
            </a: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TUSD has 19 schools K-12</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Jefferson has 4 K-8</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Others: Charter Schools, Lammers, Banta, New Jerusalem</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t>[CLICK]</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p:txBody>
      </p:sp>
      <p:sp>
        <p:nvSpPr>
          <p:cNvPr id="603" name="Google Shape;603;g2e006419ed2_14_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e03acfc112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e03acfc112_1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  Education   </a:t>
            </a: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Last year, Tracy Hills celebrated the groundbreaking of Corral Hollow Elementary School, a new K-8 school - the first school built in Tracy since 2008.</a:t>
            </a: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Soon another K-8 School will break ground in Ellis.</a:t>
            </a: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t>[CLICK]</a:t>
            </a: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a:p>
            <a:pPr marL="0" lvl="0" indent="0" algn="l" rtl="0">
              <a:lnSpc>
                <a:spcPct val="140000"/>
              </a:lnSpc>
              <a:spcBef>
                <a:spcPts val="0"/>
              </a:spcBef>
              <a:spcAft>
                <a:spcPts val="120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p:txBody>
      </p:sp>
      <p:sp>
        <p:nvSpPr>
          <p:cNvPr id="613" name="Google Shape;613;g2e03acfc112_1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we continue to move into the future, we must know that</a:t>
            </a:r>
            <a:endParaRPr/>
          </a:p>
          <a:p>
            <a:pPr marL="0" lvl="0" indent="0" algn="l" rtl="0">
              <a:spcBef>
                <a:spcPts val="0"/>
              </a:spcBef>
              <a:spcAft>
                <a:spcPts val="0"/>
              </a:spcAft>
              <a:buNone/>
            </a:pPr>
            <a:r>
              <a:rPr lang="en-US"/>
              <a:t>The seeds we continue to plant year after year will determine Tracy’s future success.</a:t>
            </a:r>
            <a:endParaRPr/>
          </a:p>
        </p:txBody>
      </p:sp>
      <p:sp>
        <p:nvSpPr>
          <p:cNvPr id="622" name="Google Shape;62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Some of the SEEDS that have been planted and are growing are:</a:t>
            </a: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457200" lvl="0" indent="-317500" algn="l" rtl="0">
              <a:spcBef>
                <a:spcPts val="0"/>
              </a:spcBef>
              <a:spcAft>
                <a:spcPts val="0"/>
              </a:spcAft>
              <a:buClr>
                <a:srgbClr val="0D0D0D"/>
              </a:buClr>
              <a:buSzPts val="1400"/>
              <a:buFont typeface="Quattrocento Sans"/>
              <a:buChar char="●"/>
            </a:pPr>
            <a:r>
              <a:rPr lang="en-US">
                <a:solidFill>
                  <a:srgbClr val="0D0D0D"/>
                </a:solidFill>
                <a:latin typeface="Quattrocento Sans"/>
                <a:ea typeface="Quattrocento Sans"/>
                <a:cs typeface="Quattrocento Sans"/>
                <a:sym typeface="Quattrocento Sans"/>
              </a:rPr>
              <a:t>Strategy</a:t>
            </a:r>
            <a:endParaRPr>
              <a:solidFill>
                <a:srgbClr val="0D0D0D"/>
              </a:solidFill>
              <a:latin typeface="Quattrocento Sans"/>
              <a:ea typeface="Quattrocento Sans"/>
              <a:cs typeface="Quattrocento Sans"/>
              <a:sym typeface="Quattrocento Sans"/>
            </a:endParaRPr>
          </a:p>
          <a:p>
            <a:pPr marL="457200" lvl="0" indent="-317500" algn="l" rtl="0">
              <a:spcBef>
                <a:spcPts val="0"/>
              </a:spcBef>
              <a:spcAft>
                <a:spcPts val="0"/>
              </a:spcAft>
              <a:buClr>
                <a:srgbClr val="0D0D0D"/>
              </a:buClr>
              <a:buSzPts val="1400"/>
              <a:buFont typeface="Quattrocento Sans"/>
              <a:buChar char="●"/>
            </a:pPr>
            <a:r>
              <a:rPr lang="en-US">
                <a:solidFill>
                  <a:srgbClr val="0D0D0D"/>
                </a:solidFill>
                <a:latin typeface="Quattrocento Sans"/>
                <a:ea typeface="Quattrocento Sans"/>
                <a:cs typeface="Quattrocento Sans"/>
                <a:sym typeface="Quattrocento Sans"/>
              </a:rPr>
              <a:t>Economic growth</a:t>
            </a:r>
            <a:endParaRPr>
              <a:solidFill>
                <a:srgbClr val="0D0D0D"/>
              </a:solidFill>
              <a:latin typeface="Quattrocento Sans"/>
              <a:ea typeface="Quattrocento Sans"/>
              <a:cs typeface="Quattrocento Sans"/>
              <a:sym typeface="Quattrocento Sans"/>
            </a:endParaRPr>
          </a:p>
          <a:p>
            <a:pPr marL="457200" lvl="0" indent="-317500" algn="l" rtl="0">
              <a:spcBef>
                <a:spcPts val="0"/>
              </a:spcBef>
              <a:spcAft>
                <a:spcPts val="0"/>
              </a:spcAft>
              <a:buClr>
                <a:srgbClr val="0D0D0D"/>
              </a:buClr>
              <a:buSzPts val="1400"/>
              <a:buFont typeface="Quattrocento Sans"/>
              <a:buChar char="●"/>
            </a:pPr>
            <a:r>
              <a:rPr lang="en-US">
                <a:solidFill>
                  <a:srgbClr val="0D0D0D"/>
                </a:solidFill>
                <a:latin typeface="Quattrocento Sans"/>
                <a:ea typeface="Quattrocento Sans"/>
                <a:cs typeface="Quattrocento Sans"/>
                <a:sym typeface="Quattrocento Sans"/>
              </a:rPr>
              <a:t>Entrepreneurship</a:t>
            </a:r>
            <a:endParaRPr>
              <a:solidFill>
                <a:srgbClr val="0D0D0D"/>
              </a:solidFill>
              <a:latin typeface="Quattrocento Sans"/>
              <a:ea typeface="Quattrocento Sans"/>
              <a:cs typeface="Quattrocento Sans"/>
              <a:sym typeface="Quattrocento Sans"/>
            </a:endParaRPr>
          </a:p>
          <a:p>
            <a:pPr marL="457200" lvl="0" indent="-317500" algn="l" rtl="0">
              <a:spcBef>
                <a:spcPts val="0"/>
              </a:spcBef>
              <a:spcAft>
                <a:spcPts val="0"/>
              </a:spcAft>
              <a:buClr>
                <a:srgbClr val="0D0D0D"/>
              </a:buClr>
              <a:buSzPts val="1400"/>
              <a:buFont typeface="Quattrocento Sans"/>
              <a:buChar char="●"/>
            </a:pPr>
            <a:r>
              <a:rPr lang="en-US">
                <a:solidFill>
                  <a:srgbClr val="0D0D0D"/>
                </a:solidFill>
                <a:latin typeface="Quattrocento Sans"/>
                <a:ea typeface="Quattrocento Sans"/>
                <a:cs typeface="Quattrocento Sans"/>
                <a:sym typeface="Quattrocento Sans"/>
              </a:rPr>
              <a:t>Development, and </a:t>
            </a:r>
            <a:endParaRPr>
              <a:solidFill>
                <a:srgbClr val="0D0D0D"/>
              </a:solidFill>
              <a:latin typeface="Quattrocento Sans"/>
              <a:ea typeface="Quattrocento Sans"/>
              <a:cs typeface="Quattrocento Sans"/>
              <a:sym typeface="Quattrocento Sans"/>
            </a:endParaRPr>
          </a:p>
          <a:p>
            <a:pPr marL="457200" lvl="0" indent="-317500" algn="l" rtl="0">
              <a:spcBef>
                <a:spcPts val="0"/>
              </a:spcBef>
              <a:spcAft>
                <a:spcPts val="0"/>
              </a:spcAft>
              <a:buClr>
                <a:srgbClr val="0D0D0D"/>
              </a:buClr>
              <a:buSzPts val="1400"/>
              <a:buFont typeface="Quattrocento Sans"/>
              <a:buChar char="●"/>
            </a:pPr>
            <a:r>
              <a:rPr lang="en-US">
                <a:solidFill>
                  <a:srgbClr val="0D0D0D"/>
                </a:solidFill>
                <a:latin typeface="Quattrocento Sans"/>
                <a:ea typeface="Quattrocento Sans"/>
                <a:cs typeface="Quattrocento Sans"/>
                <a:sym typeface="Quattrocento Sans"/>
              </a:rPr>
              <a:t>Sustainability.</a:t>
            </a:r>
            <a:endParaRPr>
              <a:solidFill>
                <a:srgbClr val="0D0D0D"/>
              </a:solidFill>
              <a:latin typeface="Quattrocento Sans"/>
              <a:ea typeface="Quattrocento Sans"/>
              <a:cs typeface="Quattrocento Sans"/>
              <a:sym typeface="Quattrocento Sans"/>
            </a:endParaRPr>
          </a:p>
          <a:p>
            <a:pPr marL="0" lvl="0" indent="0" algn="l" rtl="0">
              <a:spcBef>
                <a:spcPts val="3000"/>
              </a:spcBef>
              <a:spcAft>
                <a:spcPts val="0"/>
              </a:spcAft>
              <a:buClr>
                <a:schemeClr val="dk1"/>
              </a:buClr>
              <a:buFont typeface="Arial"/>
              <a:buNone/>
            </a:pPr>
            <a:r>
              <a:rPr lang="en-US">
                <a:solidFill>
                  <a:srgbClr val="0D0D0D"/>
                </a:solidFill>
                <a:latin typeface="Quattrocento Sans"/>
                <a:ea typeface="Quattrocento Sans"/>
                <a:cs typeface="Quattrocento Sans"/>
                <a:sym typeface="Quattrocento Sans"/>
              </a:rPr>
              <a:t>These principles serve as the foundation upon which our city is built, guiding us as we strive to create a vibrant, prosperous, and sustainable community for generations to come.</a:t>
            </a:r>
            <a:endParaRPr>
              <a:latin typeface="Times New Roman"/>
              <a:ea typeface="Times New Roman"/>
              <a:cs typeface="Times New Roman"/>
              <a:sym typeface="Times New Roman"/>
            </a:endParaRPr>
          </a:p>
          <a:p>
            <a:pPr marL="0" lvl="0" indent="0" algn="l" rtl="0">
              <a:spcBef>
                <a:spcPts val="0"/>
              </a:spcBef>
              <a:spcAft>
                <a:spcPts val="0"/>
              </a:spcAft>
              <a:buClr>
                <a:srgbClr val="0D0D0D"/>
              </a:buClr>
              <a:buSzPts val="1000"/>
              <a:buFont typeface="Quattrocento Sans"/>
              <a:buNone/>
            </a:pPr>
            <a:endParaRPr>
              <a:solidFill>
                <a:srgbClr val="0D0D0D"/>
              </a:solidFill>
            </a:endParaRPr>
          </a:p>
          <a:p>
            <a:pPr marL="0" lvl="0" indent="0" algn="l" rtl="0">
              <a:spcBef>
                <a:spcPts val="0"/>
              </a:spcBef>
              <a:spcAft>
                <a:spcPts val="0"/>
              </a:spcAft>
              <a:buClr>
                <a:srgbClr val="0D0D0D"/>
              </a:buClr>
              <a:buSzPts val="1000"/>
              <a:buFont typeface="Quattrocento Sans"/>
              <a:buNone/>
            </a:pPr>
            <a:r>
              <a:rPr lang="en-US">
                <a:solidFill>
                  <a:srgbClr val="0D0D0D"/>
                </a:solidFill>
              </a:rPr>
              <a:t>Remember, in order to continue to grow strong, reaping positive harvests, we must continue planting SEEDS of Success year after year…</a:t>
            </a:r>
            <a:endParaRPr>
              <a:solidFill>
                <a:srgbClr val="0D0D0D"/>
              </a:solidFill>
            </a:endParaRPr>
          </a:p>
          <a:p>
            <a:pPr marL="0" lvl="0" indent="0" algn="l" rtl="0">
              <a:spcBef>
                <a:spcPts val="0"/>
              </a:spcBef>
              <a:spcAft>
                <a:spcPts val="0"/>
              </a:spcAft>
              <a:buClr>
                <a:srgbClr val="0D0D0D"/>
              </a:buClr>
              <a:buSzPts val="1800"/>
              <a:buFont typeface="Quattrocento Sans"/>
              <a:buNone/>
            </a:pPr>
            <a:endParaRPr/>
          </a:p>
        </p:txBody>
      </p:sp>
      <p:sp>
        <p:nvSpPr>
          <p:cNvPr id="639" name="Google Shape;63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1500"/>
              </a:spcBef>
              <a:spcAft>
                <a:spcPts val="0"/>
              </a:spcAft>
              <a:buNone/>
            </a:pPr>
            <a:r>
              <a:rPr lang="en-US">
                <a:solidFill>
                  <a:srgbClr val="0D0D0D"/>
                </a:solidFill>
              </a:rPr>
              <a:t>Today, our city stands tall, its branches reaching towards the sky, each one representing a pillar of our success because of these SEEDS.</a:t>
            </a:r>
            <a:endParaRPr>
              <a:solidFill>
                <a:srgbClr val="0D0D0D"/>
              </a:solidFill>
            </a:endParaRPr>
          </a:p>
          <a:p>
            <a:pPr marL="0" marR="0" lvl="0" indent="0" algn="l" rtl="0">
              <a:spcBef>
                <a:spcPts val="1500"/>
              </a:spcBef>
              <a:spcAft>
                <a:spcPts val="0"/>
              </a:spcAft>
              <a:buNone/>
            </a:pPr>
            <a:r>
              <a:rPr lang="en-US">
                <a:solidFill>
                  <a:srgbClr val="0D0D0D"/>
                </a:solidFill>
              </a:rPr>
              <a:t>The First S representing: Strategy</a:t>
            </a:r>
            <a:endParaRPr/>
          </a:p>
          <a:p>
            <a:pPr marL="0" lvl="0" indent="0" algn="l" rtl="0">
              <a:spcBef>
                <a:spcPts val="1500"/>
              </a:spcBef>
              <a:spcAft>
                <a:spcPts val="0"/>
              </a:spcAft>
              <a:buNone/>
            </a:pPr>
            <a:r>
              <a:rPr lang="en-US"/>
              <a:t>Last year, we adopted updated short-term and long-term goals in the following priority areas: Governance, Quality of Life, Public Safety, and Economic Development</a:t>
            </a:r>
            <a:endParaRPr/>
          </a:p>
          <a:p>
            <a:pPr marL="0" lvl="0" indent="0" algn="l" rtl="0">
              <a:spcBef>
                <a:spcPts val="0"/>
              </a:spcBef>
              <a:spcAft>
                <a:spcPts val="0"/>
              </a:spcAft>
              <a:buNone/>
            </a:pPr>
            <a:endParaRPr/>
          </a:p>
        </p:txBody>
      </p:sp>
      <p:sp>
        <p:nvSpPr>
          <p:cNvPr id="647" name="Google Shape;64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purpose of our Governance priority area is to enhan</a:t>
            </a:r>
            <a:r>
              <a:rPr lang="en-US" sz="1200">
                <a:solidFill>
                  <a:schemeClr val="dk1"/>
                </a:solidFill>
                <a:latin typeface="Palatino Linotype"/>
                <a:ea typeface="Palatino Linotype"/>
                <a:cs typeface="Palatino Linotype"/>
                <a:sym typeface="Palatino Linotype"/>
              </a:rPr>
              <a:t>ce fiscal stability, retain and attract new talent, improve the use of technology, and enhance transparency for the betterment of our community. I am proud of our team who worked diligently to successfully secure almost 59 million dollars in grant funding last year. Over the last five years, we have been thoughtful and strategic about digital community outreach and engagement, more than doubling our social media (or 132%). We rebranded our Innovation and Technology Division, which is now being led by our Chief Innovation Officer –Norbert Rui</a:t>
            </a:r>
            <a:r>
              <a:rPr lang="en-US">
                <a:latin typeface="Palatino Linotype"/>
                <a:ea typeface="Palatino Linotype"/>
                <a:cs typeface="Palatino Linotype"/>
                <a:sym typeface="Palatino Linotype"/>
              </a:rPr>
              <a:t>jling. </a:t>
            </a:r>
            <a:endParaRPr>
              <a:latin typeface="Palatino Linotype"/>
              <a:ea typeface="Palatino Linotype"/>
              <a:cs typeface="Palatino Linotype"/>
              <a:sym typeface="Palatino Linotype"/>
            </a:endParaRPr>
          </a:p>
          <a:p>
            <a:pPr marL="0" marR="0" lvl="0" indent="0" algn="l" rtl="0">
              <a:lnSpc>
                <a:spcPct val="100000"/>
              </a:lnSpc>
              <a:spcBef>
                <a:spcPts val="0"/>
              </a:spcBef>
              <a:spcAft>
                <a:spcPts val="0"/>
              </a:spcAft>
              <a:buClr>
                <a:schemeClr val="dk1"/>
              </a:buClr>
              <a:buSzPts val="1200"/>
              <a:buFont typeface="Calibri"/>
              <a:buNone/>
            </a:pPr>
            <a:endParaRPr>
              <a:latin typeface="Palatino Linotype"/>
              <a:ea typeface="Palatino Linotype"/>
              <a:cs typeface="Palatino Linotype"/>
              <a:sym typeface="Palatino Linotype"/>
            </a:endParaRPr>
          </a:p>
          <a:p>
            <a:pPr marL="0" lvl="0" indent="0" algn="l" rtl="0">
              <a:spcBef>
                <a:spcPts val="0"/>
              </a:spcBef>
              <a:spcAft>
                <a:spcPts val="0"/>
              </a:spcAft>
              <a:buClr>
                <a:schemeClr val="dk1"/>
              </a:buClr>
              <a:buSzPts val="1400"/>
              <a:buFont typeface="Arial"/>
              <a:buNone/>
            </a:pPr>
            <a:r>
              <a:rPr lang="en-US"/>
              <a:t>[CLICK]</a:t>
            </a:r>
            <a:endParaRPr>
              <a:latin typeface="Palatino Linotype"/>
              <a:ea typeface="Palatino Linotype"/>
              <a:cs typeface="Palatino Linotype"/>
              <a:sym typeface="Palatino Linotype"/>
            </a:endParaRPr>
          </a:p>
        </p:txBody>
      </p:sp>
      <p:sp>
        <p:nvSpPr>
          <p:cNvPr id="658" name="Google Shape;65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rPr>
              <a:t>We strive to provide an outstanding quality of life by enhancing our City’s amenities, business mix and services, and cultivating connections to promote positive change and progress here in Tracy. </a:t>
            </a:r>
            <a:r>
              <a:rPr lang="en-US"/>
              <a:t>Between our Parks and Recreation Department, The Grand Theatre Center for the Arts, and our partners at the Tracy City Center Association and The Chamber of Commerce, we have something for everyone when it comes to providing programming, education, and events that bolster our quality of life.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400"/>
              <a:buFont typeface="Arial"/>
              <a:buNone/>
            </a:pPr>
            <a:r>
              <a:rPr lang="en-US"/>
              <a:t>[CLICK]</a:t>
            </a:r>
            <a:endParaRPr/>
          </a:p>
        </p:txBody>
      </p:sp>
      <p:sp>
        <p:nvSpPr>
          <p:cNvPr id="666" name="Google Shape;666;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a part of the Quality of Life…</a:t>
            </a:r>
            <a:endParaRPr/>
          </a:p>
          <a:p>
            <a:pPr marL="0" lvl="0" indent="0" algn="l" rtl="0">
              <a:spcBef>
                <a:spcPts val="0"/>
              </a:spcBef>
              <a:spcAft>
                <a:spcPts val="0"/>
              </a:spcAft>
              <a:buNone/>
            </a:pPr>
            <a:r>
              <a:rPr lang="en-US"/>
              <a:t>We championed Measure V in 2016 to ensure the provision of the amenities this community deserves through a half-cent local sales tax measure that sunsets in 2037. </a:t>
            </a:r>
            <a:r>
              <a:rPr lang="en-US">
                <a:solidFill>
                  <a:srgbClr val="000000"/>
                </a:solidFill>
              </a:rPr>
              <a:t>The City Council has adopted resolutions that prioritized the funding of several amenities, to expedite completion of these highly desired amenities that will have a regional draw, bringing more revenue into our City. </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Clr>
                <a:schemeClr val="dk1"/>
              </a:buClr>
              <a:buSzPts val="1400"/>
              <a:buFont typeface="Arial"/>
              <a:buNone/>
            </a:pPr>
            <a:r>
              <a:rPr lang="en-US"/>
              <a:t>[CLICK]</a:t>
            </a:r>
            <a:endParaRPr>
              <a:solidFill>
                <a:srgbClr val="000000"/>
              </a:solidFill>
            </a:endParaRPr>
          </a:p>
        </p:txBody>
      </p:sp>
      <p:sp>
        <p:nvSpPr>
          <p:cNvPr id="674" name="Google Shape;6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4E6EB"/>
              </a:buClr>
              <a:buSzPts val="1200"/>
              <a:buFont typeface="Arial"/>
              <a:buNone/>
            </a:pPr>
            <a:r>
              <a:rPr lang="en-US" i="0">
                <a:solidFill>
                  <a:srgbClr val="0D0D0D"/>
                </a:solidFill>
              </a:rPr>
              <a:t>We recently celebrated the completion of Legacy Fields Phase 1E. </a:t>
            </a:r>
            <a:r>
              <a:rPr lang="en-US">
                <a:solidFill>
                  <a:srgbClr val="0D0D0D"/>
                </a:solidFill>
              </a:rPr>
              <a:t>Legacy Fields is</a:t>
            </a:r>
            <a:r>
              <a:rPr lang="en-US" i="0">
                <a:solidFill>
                  <a:srgbClr val="0D0D0D"/>
                </a:solidFill>
              </a:rPr>
              <a:t> 72 acres of dynamic recreational space</a:t>
            </a:r>
            <a:r>
              <a:rPr lang="en-US">
                <a:solidFill>
                  <a:srgbClr val="0D0D0D"/>
                </a:solidFill>
              </a:rPr>
              <a:t>,</a:t>
            </a:r>
            <a:r>
              <a:rPr lang="en-US" i="0">
                <a:solidFill>
                  <a:srgbClr val="0D0D0D"/>
                </a:solidFill>
              </a:rPr>
              <a:t>includes 10 ballfields and eight full-sized soccer fields</a:t>
            </a:r>
            <a:r>
              <a:rPr lang="en-US">
                <a:solidFill>
                  <a:srgbClr val="0D0D0D"/>
                </a:solidFill>
              </a:rPr>
              <a:t>.</a:t>
            </a:r>
            <a:endParaRPr i="0">
              <a:solidFill>
                <a:srgbClr val="0D0D0D"/>
              </a:solidFill>
            </a:endParaRPr>
          </a:p>
          <a:p>
            <a:pPr marL="0" marR="0" lvl="0" indent="0" algn="l" rtl="0">
              <a:lnSpc>
                <a:spcPct val="100000"/>
              </a:lnSpc>
              <a:spcBef>
                <a:spcPts val="0"/>
              </a:spcBef>
              <a:spcAft>
                <a:spcPts val="0"/>
              </a:spcAft>
              <a:buClr>
                <a:srgbClr val="E4E6EB"/>
              </a:buClr>
              <a:buSzPts val="1200"/>
              <a:buFont typeface="Arial"/>
              <a:buNone/>
            </a:pPr>
            <a:endParaRPr>
              <a:solidFill>
                <a:srgbClr val="0D0D0D"/>
              </a:solidFill>
            </a:endParaRPr>
          </a:p>
          <a:p>
            <a:pPr marL="0" lvl="0" indent="0" algn="l" rtl="0">
              <a:spcBef>
                <a:spcPts val="0"/>
              </a:spcBef>
              <a:spcAft>
                <a:spcPts val="0"/>
              </a:spcAft>
              <a:buClr>
                <a:schemeClr val="dk1"/>
              </a:buClr>
              <a:buFont typeface="Arial"/>
              <a:buNone/>
            </a:pPr>
            <a:r>
              <a:rPr lang="en-US">
                <a:solidFill>
                  <a:srgbClr val="0D0D0D"/>
                </a:solidFill>
              </a:rPr>
              <a:t>We are poised to welcome over 350,000 visitors annually and invite you to be part of the legacy!</a:t>
            </a:r>
            <a:endParaRPr>
              <a:solidFill>
                <a:srgbClr val="0D0D0D"/>
              </a:solidFill>
            </a:endParaRPr>
          </a:p>
          <a:p>
            <a:pPr marL="0" lvl="0" indent="0" algn="l" rtl="0">
              <a:spcBef>
                <a:spcPts val="0"/>
              </a:spcBef>
              <a:spcAft>
                <a:spcPts val="0"/>
              </a:spcAft>
              <a:buClr>
                <a:schemeClr val="dk1"/>
              </a:buClr>
              <a:buFont typeface="Arial"/>
              <a:buNone/>
            </a:pPr>
            <a:endParaRPr>
              <a:solidFill>
                <a:srgbClr val="0D0D0D"/>
              </a:solidFill>
            </a:endParaRPr>
          </a:p>
          <a:p>
            <a:pPr marL="0" lvl="0" indent="0" algn="l" rtl="0">
              <a:spcBef>
                <a:spcPts val="0"/>
              </a:spcBef>
              <a:spcAft>
                <a:spcPts val="0"/>
              </a:spcAft>
              <a:buClr>
                <a:schemeClr val="dk1"/>
              </a:buClr>
              <a:buSzPts val="1400"/>
              <a:buFont typeface="Arial"/>
              <a:buNone/>
            </a:pPr>
            <a:r>
              <a:rPr lang="en-US"/>
              <a:t>[CLICK]</a:t>
            </a:r>
            <a:endParaRPr>
              <a:solidFill>
                <a:srgbClr val="0D0D0D"/>
              </a:solidFill>
            </a:endParaRPr>
          </a:p>
          <a:p>
            <a:pPr marL="0" lvl="0" indent="0" algn="l" rtl="0">
              <a:spcBef>
                <a:spcPts val="0"/>
              </a:spcBef>
              <a:spcAft>
                <a:spcPts val="0"/>
              </a:spcAft>
              <a:buNone/>
            </a:pPr>
            <a:endParaRPr/>
          </a:p>
        </p:txBody>
      </p:sp>
      <p:sp>
        <p:nvSpPr>
          <p:cNvPr id="697" name="Google Shape;69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e0035cadf8_8_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e0035cadf8_8_4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I’d like to recognize another one of our biggest sponsors, Surland. Creating special places to live in Tracy since 1988, Surland is a local company nationally recognized for award winning community and neighborhood design projects such as Redbridge and Ellis. Surland also designed the architecture for our beautiful City Hall, and Transit Station, and has collaborated with the City and Community on the design of the upcoming Tracy Aquatic Center. </a:t>
            </a:r>
            <a:endParaRPr/>
          </a:p>
          <a:p>
            <a:pPr marL="0" lvl="0" indent="0" algn="l" rtl="0">
              <a:spcBef>
                <a:spcPts val="0"/>
              </a:spcBef>
              <a:spcAft>
                <a:spcPts val="0"/>
              </a:spcAft>
              <a:buNone/>
            </a:pPr>
            <a:endParaRPr/>
          </a:p>
          <a:p>
            <a:pPr marL="0" lvl="0" indent="0" algn="l" rtl="0">
              <a:spcBef>
                <a:spcPts val="0"/>
              </a:spcBef>
              <a:spcAft>
                <a:spcPts val="0"/>
              </a:spcAft>
              <a:buNone/>
            </a:pPr>
            <a:r>
              <a:rPr lang="en-US"/>
              <a:t>*CLICK TO BOARD OF DIRECTORS RECOGNITION*</a:t>
            </a:r>
            <a:endParaRPr/>
          </a:p>
          <a:p>
            <a:pPr marL="0" lvl="0" indent="0" algn="l" rtl="0">
              <a:spcBef>
                <a:spcPts val="0"/>
              </a:spcBef>
              <a:spcAft>
                <a:spcPts val="0"/>
              </a:spcAft>
              <a:buNone/>
            </a:pPr>
            <a:endParaRPr/>
          </a:p>
        </p:txBody>
      </p:sp>
      <p:sp>
        <p:nvSpPr>
          <p:cNvPr id="247" name="Google Shape;247;g2e0035cadf8_8_4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Construction is expected to begin this summer for our Multi-Generational Recreation Center at El Pescadero Park and open 2026. This is just one part of the planned upgrades, which also include a new skate park, a full-size basketball court, dog park, and splash pad. </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400"/>
              <a:buFont typeface="Arial"/>
              <a:buNone/>
            </a:pPr>
            <a:r>
              <a:rPr lang="en-US"/>
              <a:t>[CLICK]</a:t>
            </a:r>
            <a:endParaRPr/>
          </a:p>
          <a:p>
            <a:pPr marL="0" lvl="0" indent="0" algn="l" rtl="0">
              <a:spcBef>
                <a:spcPts val="0"/>
              </a:spcBef>
              <a:spcAft>
                <a:spcPts val="0"/>
              </a:spcAft>
              <a:buClr>
                <a:schemeClr val="dk1"/>
              </a:buClr>
              <a:buSzPts val="1400"/>
              <a:buFont typeface="Arial"/>
              <a:buNone/>
            </a:pPr>
            <a:endParaRPr/>
          </a:p>
        </p:txBody>
      </p:sp>
      <p:sp>
        <p:nvSpPr>
          <p:cNvPr id="707" name="Google Shape;70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dfc937cf40_0_2: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g2dfc937cf40_0_2: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Font typeface="Arial"/>
              <a:buNone/>
            </a:pPr>
            <a:r>
              <a:rPr lang="en-US"/>
              <a:t>We are enhancing community safety by promoting a responsive public safety system that includes civic engagement and partnerships, community involvement, public education, and prevention, intervention, and suppression services that meet the needs of Tracy residents.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400"/>
              <a:buFont typeface="Arial"/>
              <a:buNone/>
            </a:pPr>
            <a:r>
              <a:rPr lang="en-US"/>
              <a:t>[CLICK]</a:t>
            </a:r>
            <a:endParaRPr/>
          </a:p>
        </p:txBody>
      </p:sp>
      <p:sp>
        <p:nvSpPr>
          <p:cNvPr id="714" name="Google Shape;714;g2dfc937cf40_0_2:notes"/>
          <p:cNvSpPr txBox="1">
            <a:spLocks noGrp="1"/>
          </p:cNvSpPr>
          <p:nvPr>
            <p:ph type="sldNum" idx="12"/>
          </p:nvPr>
        </p:nvSpPr>
        <p:spPr>
          <a:xfrm>
            <a:off x="3884613" y="8685213"/>
            <a:ext cx="2971800" cy="4587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51</a:t>
            </a:fld>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Our Police Department continues to build community relationships and leverage technology to meet our public safety and transparency goals, and their 2023 annual report is available on their website for review.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Remember, NNO August 6, 2024</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400"/>
              <a:buFont typeface="Arial"/>
              <a:buNone/>
            </a:pPr>
            <a:r>
              <a:rPr lang="en-US"/>
              <a:t>[CLICK]</a:t>
            </a:r>
            <a:endParaRPr/>
          </a:p>
          <a:p>
            <a:pPr marL="0" lvl="0" indent="0" algn="l" rtl="0">
              <a:spcBef>
                <a:spcPts val="0"/>
              </a:spcBef>
              <a:spcAft>
                <a:spcPts val="0"/>
              </a:spcAft>
              <a:buNone/>
            </a:pPr>
            <a:endParaRPr/>
          </a:p>
        </p:txBody>
      </p:sp>
      <p:sp>
        <p:nvSpPr>
          <p:cNvPr id="724" name="Google Shape;72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South San Joaquin County Fire Authority is a well-trained, well-equipped and high-performing professional fire agency. </a:t>
            </a:r>
            <a:endParaRPr/>
          </a:p>
          <a:p>
            <a:pPr marL="0" lvl="0" indent="0" algn="l" rtl="0">
              <a:spcBef>
                <a:spcPts val="0"/>
              </a:spcBef>
              <a:spcAft>
                <a:spcPts val="0"/>
              </a:spcAft>
              <a:buNone/>
            </a:pPr>
            <a:endParaRPr/>
          </a:p>
          <a:p>
            <a:pPr marL="0" lvl="0" indent="0" algn="l" rtl="0">
              <a:spcBef>
                <a:spcPts val="0"/>
              </a:spcBef>
              <a:spcAft>
                <a:spcPts val="0"/>
              </a:spcAft>
              <a:buNone/>
            </a:pPr>
            <a:r>
              <a:rPr lang="en-US"/>
              <a:t>Excited to announce the council recently approved the building of the Fire Training facility that will break ground later this year and  open 2025.</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400"/>
              <a:buFont typeface="Arial"/>
              <a:buNone/>
            </a:pPr>
            <a:r>
              <a:rPr lang="en-US"/>
              <a:t>[CLICK]</a:t>
            </a:r>
            <a:endParaRPr/>
          </a:p>
        </p:txBody>
      </p:sp>
      <p:sp>
        <p:nvSpPr>
          <p:cNvPr id="734" name="Google Shape;73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dfc937cf40_4_31: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2dfc937cf40_4_31: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Our economic development goals are designed to enhance the competitiveness of the City, while further developing a strong and diverse economic base. We are building our dream team to reach these goals by appointing Midori Lichtwardt as our permanent City Manager at the end of 2023. She is not wasting any time taking steps to serve our business community more effectively by bringing Planning, Building and Safety, and Economic Development under one “umbrella” as our “Community and Economic Development Department” – a one-stop shop for our local businesses. She has already appointed Mr. Forrest Ebbs as our Community and Economic Development Director. I thank Maria and The Chamber for hosting the recent Meet and Greet event. </a:t>
            </a: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endParaRPr>
              <a:latin typeface="Palatino Linotype"/>
              <a:ea typeface="Palatino Linotype"/>
              <a:cs typeface="Palatino Linotype"/>
              <a:sym typeface="Palatino Linotype"/>
            </a:endParaRPr>
          </a:p>
          <a:p>
            <a:pPr marL="0" lvl="0" indent="0" algn="l" rtl="0">
              <a:spcBef>
                <a:spcPts val="0"/>
              </a:spcBef>
              <a:spcAft>
                <a:spcPts val="0"/>
              </a:spcAft>
              <a:buClr>
                <a:schemeClr val="dk1"/>
              </a:buClr>
              <a:buSzPts val="1400"/>
              <a:buFont typeface="Arial"/>
              <a:buNone/>
            </a:pPr>
            <a:r>
              <a:rPr lang="en-US"/>
              <a:t>[CLICK]</a:t>
            </a:r>
            <a:endParaRPr>
              <a:latin typeface="Palatino Linotype"/>
              <a:ea typeface="Palatino Linotype"/>
              <a:cs typeface="Palatino Linotype"/>
              <a:sym typeface="Palatino Linotype"/>
            </a:endParaRPr>
          </a:p>
        </p:txBody>
      </p:sp>
      <p:sp>
        <p:nvSpPr>
          <p:cNvPr id="742" name="Google Shape;742;g2dfc937cf40_4_31: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54</a:t>
            </a:fld>
            <a:endParaRPr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dfc937cf40_4_43: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2dfc937cf40_4_43: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On September 19, 2023, the Tracy City Council adopted by Resolution the City of Tracy's Economic Development Strategic Plan. This Plan provides a strategic framework and roadmap to enhance economic development and community resiliency. </a:t>
            </a:r>
            <a:r>
              <a:rPr lang="en-US" sz="1200">
                <a:solidFill>
                  <a:schemeClr val="dk1"/>
                </a:solidFill>
                <a:latin typeface="Palatino Linotype"/>
                <a:ea typeface="Palatino Linotype"/>
                <a:cs typeface="Palatino Linotype"/>
                <a:sym typeface="Palatino Linotype"/>
              </a:rPr>
              <a:t>Key strategies include:</a:t>
            </a:r>
            <a:endParaRPr sz="1400"/>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457200" lvl="0" indent="-457200" algn="l" rtl="0">
              <a:spcBef>
                <a:spcPts val="0"/>
              </a:spcBef>
              <a:spcAft>
                <a:spcPts val="0"/>
              </a:spcAft>
              <a:buClr>
                <a:schemeClr val="dk1"/>
              </a:buClr>
              <a:buSzPts val="1200"/>
              <a:buFont typeface="Arial"/>
              <a:buChar char="•"/>
            </a:pPr>
            <a:r>
              <a:rPr lang="en-US" sz="1200">
                <a:solidFill>
                  <a:schemeClr val="dk1"/>
                </a:solidFill>
                <a:latin typeface="Palatino Linotype"/>
                <a:ea typeface="Palatino Linotype"/>
                <a:cs typeface="Palatino Linotype"/>
                <a:sym typeface="Palatino Linotype"/>
              </a:rPr>
              <a:t>Organizational Capacity</a:t>
            </a:r>
            <a:endParaRPr sz="1400"/>
          </a:p>
          <a:p>
            <a:pPr marL="457200" lvl="0" indent="-457200" algn="l" rtl="0">
              <a:spcBef>
                <a:spcPts val="0"/>
              </a:spcBef>
              <a:spcAft>
                <a:spcPts val="0"/>
              </a:spcAft>
              <a:buClr>
                <a:schemeClr val="dk1"/>
              </a:buClr>
              <a:buSzPts val="1200"/>
              <a:buFont typeface="Arial"/>
              <a:buChar char="•"/>
            </a:pPr>
            <a:r>
              <a:rPr lang="en-US" sz="1200">
                <a:solidFill>
                  <a:schemeClr val="dk1"/>
                </a:solidFill>
                <a:latin typeface="Palatino Linotype"/>
                <a:ea typeface="Palatino Linotype"/>
                <a:cs typeface="Palatino Linotype"/>
                <a:sym typeface="Palatino Linotype"/>
              </a:rPr>
              <a:t>Diverse &amp; Resilient Economy</a:t>
            </a:r>
            <a:endParaRPr sz="1400"/>
          </a:p>
          <a:p>
            <a:pPr marL="457200" lvl="0" indent="-457200" algn="l" rtl="0">
              <a:spcBef>
                <a:spcPts val="0"/>
              </a:spcBef>
              <a:spcAft>
                <a:spcPts val="0"/>
              </a:spcAft>
              <a:buClr>
                <a:schemeClr val="dk1"/>
              </a:buClr>
              <a:buSzPts val="1200"/>
              <a:buFont typeface="Arial"/>
              <a:buChar char="•"/>
            </a:pPr>
            <a:r>
              <a:rPr lang="en-US" sz="1200">
                <a:solidFill>
                  <a:schemeClr val="dk1"/>
                </a:solidFill>
                <a:latin typeface="Palatino Linotype"/>
                <a:ea typeface="Palatino Linotype"/>
                <a:cs typeface="Palatino Linotype"/>
                <a:sym typeface="Palatino Linotype"/>
              </a:rPr>
              <a:t>Real Estate Development</a:t>
            </a:r>
            <a:endParaRPr sz="1400"/>
          </a:p>
          <a:p>
            <a:pPr marL="457200" lvl="0" indent="-457200" algn="l" rtl="0">
              <a:spcBef>
                <a:spcPts val="0"/>
              </a:spcBef>
              <a:spcAft>
                <a:spcPts val="0"/>
              </a:spcAft>
              <a:buClr>
                <a:schemeClr val="dk1"/>
              </a:buClr>
              <a:buSzPts val="1200"/>
              <a:buFont typeface="Arial"/>
              <a:buChar char="•"/>
            </a:pPr>
            <a:r>
              <a:rPr lang="en-US" sz="1200">
                <a:solidFill>
                  <a:schemeClr val="dk1"/>
                </a:solidFill>
                <a:latin typeface="Palatino Linotype"/>
                <a:ea typeface="Palatino Linotype"/>
                <a:cs typeface="Palatino Linotype"/>
                <a:sym typeface="Palatino Linotype"/>
              </a:rPr>
              <a:t>Quality of Life &amp; Place </a:t>
            </a:r>
            <a:endParaRPr sz="1400"/>
          </a:p>
          <a:p>
            <a:pPr marL="0" lvl="0" indent="0" algn="l" rtl="0">
              <a:spcBef>
                <a:spcPts val="0"/>
              </a:spcBef>
              <a:spcAft>
                <a:spcPts val="0"/>
              </a:spcAft>
              <a:buNone/>
            </a:pPr>
            <a:endParaRPr sz="1200" b="0" i="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In the upcoming year, the City will continue to focus on attracting target industries, such as advanced manufacturing, technology, health care, and education, and utilizing Tracy’s Economic Development Strategic Plan as a roadmap to enhance the local economy. There will also be a substantial emphasis on attracting retail amenities and getting resources back into the hands of small businesses. </a:t>
            </a:r>
            <a:endParaRPr sz="1400"/>
          </a:p>
          <a:p>
            <a:pPr marL="0" lvl="0" indent="0" algn="l" rtl="0">
              <a:spcBef>
                <a:spcPts val="0"/>
              </a:spcBef>
              <a:spcAft>
                <a:spcPts val="0"/>
              </a:spcAft>
              <a:buNone/>
            </a:pPr>
            <a:endParaRPr sz="1200" b="0" i="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endParaRPr sz="1400" b="0" i="0">
              <a:solidFill>
                <a:srgbClr val="222222"/>
              </a:solidFill>
              <a:latin typeface="Lusitana"/>
              <a:ea typeface="Lusitana"/>
              <a:cs typeface="Lusitana"/>
              <a:sym typeface="Lusitana"/>
            </a:endParaRPr>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754" name="Google Shape;754;g2dfc937cf40_4_43: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55</a:t>
            </a:fld>
            <a:endParaRPr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dfc937cf40_4_51: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g2dfc937cf40_4_51: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lnSpc>
                <a:spcPct val="107000"/>
              </a:lnSpc>
              <a:spcBef>
                <a:spcPts val="0"/>
              </a:spcBef>
              <a:spcAft>
                <a:spcPts val="0"/>
              </a:spcAft>
              <a:buNone/>
            </a:pPr>
            <a:r>
              <a:rPr lang="en-US">
                <a:latin typeface="Palatino Linotype"/>
                <a:ea typeface="Palatino Linotype"/>
                <a:cs typeface="Palatino Linotype"/>
                <a:sym typeface="Palatino Linotype"/>
              </a:rPr>
              <a:t>The next of the SEEDS planted is E for Economic Growth.</a:t>
            </a:r>
            <a:endParaRPr>
              <a:latin typeface="Palatino Linotype"/>
              <a:ea typeface="Palatino Linotype"/>
              <a:cs typeface="Palatino Linotype"/>
              <a:sym typeface="Palatino Linotype"/>
            </a:endParaRPr>
          </a:p>
          <a:p>
            <a:pPr marL="0" lvl="0" indent="0" algn="l" rtl="0">
              <a:lnSpc>
                <a:spcPct val="107000"/>
              </a:lnSpc>
              <a:spcBef>
                <a:spcPts val="0"/>
              </a:spcBef>
              <a:spcAft>
                <a:spcPts val="0"/>
              </a:spcAft>
              <a:buNone/>
            </a:pPr>
            <a:endParaRPr>
              <a:latin typeface="Palatino Linotype"/>
              <a:ea typeface="Palatino Linotype"/>
              <a:cs typeface="Palatino Linotype"/>
              <a:sym typeface="Palatino Linotype"/>
            </a:endParaRPr>
          </a:p>
          <a:p>
            <a:pPr marL="0" lvl="0" indent="0" algn="l" rtl="0">
              <a:lnSpc>
                <a:spcPct val="107000"/>
              </a:lnSpc>
              <a:spcBef>
                <a:spcPts val="0"/>
              </a:spcBef>
              <a:spcAft>
                <a:spcPts val="0"/>
              </a:spcAft>
              <a:buNone/>
            </a:pPr>
            <a:r>
              <a:rPr lang="en-US" sz="1200">
                <a:solidFill>
                  <a:schemeClr val="dk1"/>
                </a:solidFill>
                <a:latin typeface="Palatino Linotype"/>
                <a:ea typeface="Palatino Linotype"/>
                <a:cs typeface="Palatino Linotype"/>
                <a:sym typeface="Palatino Linotype"/>
              </a:rPr>
              <a:t>Tracy's economy has been on a winning streak, steadily growing in recent years, all thanks to its strategic location.</a:t>
            </a:r>
            <a:endParaRPr sz="1200">
              <a:solidFill>
                <a:schemeClr val="dk1"/>
              </a:solidFill>
              <a:latin typeface="Palatino Linotype"/>
              <a:ea typeface="Palatino Linotype"/>
              <a:cs typeface="Palatino Linotype"/>
              <a:sym typeface="Palatino Linotype"/>
            </a:endParaRPr>
          </a:p>
          <a:p>
            <a:pPr marL="0" lvl="0" indent="0" algn="l" rtl="0">
              <a:lnSpc>
                <a:spcPct val="107000"/>
              </a:lnSpc>
              <a:spcBef>
                <a:spcPts val="800"/>
              </a:spcBef>
              <a:spcAft>
                <a:spcPts val="0"/>
              </a:spcAft>
              <a:buNone/>
            </a:pPr>
            <a:r>
              <a:rPr lang="en-US" sz="1200">
                <a:solidFill>
                  <a:schemeClr val="dk1"/>
                </a:solidFill>
                <a:latin typeface="Palatino Linotype"/>
                <a:ea typeface="Palatino Linotype"/>
                <a:cs typeface="Palatino Linotype"/>
                <a:sym typeface="Palatino Linotype"/>
              </a:rPr>
              <a:t>Tracy’s population is on the verge of hitting the 100,000 mark, a significant achievement that has paved the way for a thriving job market. This success story is primarily attributed to the expansion of existing businesses and the successful attraction of new ventures. </a:t>
            </a:r>
            <a:endParaRPr sz="1400"/>
          </a:p>
          <a:p>
            <a:pPr marL="0" lvl="0" indent="0" algn="l" rtl="0">
              <a:lnSpc>
                <a:spcPct val="107000"/>
              </a:lnSpc>
              <a:spcBef>
                <a:spcPts val="80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800"/>
              </a:spcBef>
              <a:spcAft>
                <a:spcPts val="0"/>
              </a:spcAft>
              <a:buNone/>
            </a:pPr>
            <a:r>
              <a:rPr lang="en-US" sz="1200">
                <a:solidFill>
                  <a:schemeClr val="dk1"/>
                </a:solidFill>
                <a:latin typeface="Palatino Linotype"/>
                <a:ea typeface="Palatino Linotype"/>
                <a:cs typeface="Palatino Linotype"/>
                <a:sym typeface="Palatino Linotype"/>
              </a:rPr>
              <a:t>Tracy is the 2</a:t>
            </a:r>
            <a:r>
              <a:rPr lang="en-US" sz="1200" baseline="30000">
                <a:solidFill>
                  <a:schemeClr val="dk1"/>
                </a:solidFill>
                <a:latin typeface="Palatino Linotype"/>
                <a:ea typeface="Palatino Linotype"/>
                <a:cs typeface="Palatino Linotype"/>
                <a:sym typeface="Palatino Linotype"/>
              </a:rPr>
              <a:t>nd</a:t>
            </a:r>
            <a:r>
              <a:rPr lang="en-US" sz="1200">
                <a:solidFill>
                  <a:schemeClr val="dk1"/>
                </a:solidFill>
                <a:latin typeface="Palatino Linotype"/>
                <a:ea typeface="Palatino Linotype"/>
                <a:cs typeface="Palatino Linotype"/>
                <a:sym typeface="Palatino Linotype"/>
              </a:rPr>
              <a:t> largest city in the County. </a:t>
            </a:r>
            <a:endParaRPr sz="1400"/>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In comparison, the population of Stockton is 324,900; Manteca is 88,772; and Lathrop is 33,000.</a:t>
            </a:r>
            <a:endParaRPr sz="1400"/>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Our median household income is $107,000, with a median home value of $596,569.</a:t>
            </a:r>
            <a:endParaRPr sz="1400"/>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We are a relatively young community, with a median age of 34. We are also a diverse community, with a Diversity Index of 88%, which means the probability that two people from the same area will be from different race/ethnic groups is 88%—we celebrate this diversity.  </a:t>
            </a:r>
            <a:endParaRPr sz="1400"/>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The wealth index is designed not to evaluate worth but to capture the standard of living and financial stability of area households. 100 is the national baseline, so we are above average. </a:t>
            </a:r>
            <a:endParaRPr sz="1200" b="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In our city, 35% of the population attains an associate’s degree or higher, which leads to obtaining good jobs. </a:t>
            </a:r>
            <a:endParaRPr sz="1400"/>
          </a:p>
          <a:p>
            <a:pPr marL="0" lvl="0" indent="0" algn="l" rtl="0">
              <a:spcBef>
                <a:spcPts val="0"/>
              </a:spcBef>
              <a:spcAft>
                <a:spcPts val="0"/>
              </a:spcAft>
              <a:buNone/>
            </a:pPr>
            <a:endParaRPr sz="1400"/>
          </a:p>
          <a:p>
            <a:pPr marL="0" lvl="0" indent="0" algn="l" rtl="0">
              <a:lnSpc>
                <a:spcPct val="107000"/>
              </a:lnSpc>
              <a:spcBef>
                <a:spcPts val="0"/>
              </a:spcBef>
              <a:spcAft>
                <a:spcPts val="0"/>
              </a:spcAft>
              <a:buNone/>
            </a:pPr>
            <a:endParaRPr sz="1400">
              <a:latin typeface="Calibri"/>
              <a:ea typeface="Calibri"/>
              <a:cs typeface="Calibri"/>
              <a:sym typeface="Calibri"/>
            </a:endParaRPr>
          </a:p>
        </p:txBody>
      </p:sp>
      <p:sp>
        <p:nvSpPr>
          <p:cNvPr id="763" name="Google Shape;763;g2dfc937cf40_4_51: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56</a:t>
            </a:fld>
            <a:endParaRPr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dfc937cf40_4_60: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2dfc937cf40_4_60: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200" b="1">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New Businesses to Town!</a:t>
            </a: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b="0">
                <a:solidFill>
                  <a:schemeClr val="dk1"/>
                </a:solidFill>
                <a:latin typeface="Palatino Linotype"/>
                <a:ea typeface="Palatino Linotype"/>
                <a:cs typeface="Palatino Linotype"/>
                <a:sym typeface="Palatino Linotype"/>
              </a:rPr>
              <a:t>We are very excited to welcome these new businesses to Tracy: </a:t>
            </a:r>
            <a:endParaRPr sz="1400"/>
          </a:p>
          <a:p>
            <a:pPr marL="0" lvl="0" indent="0" algn="l" rtl="0">
              <a:spcBef>
                <a:spcPts val="0"/>
              </a:spcBef>
              <a:spcAft>
                <a:spcPts val="0"/>
              </a:spcAft>
              <a:buNone/>
            </a:pPr>
            <a:endParaRPr sz="1200" b="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Para Siempre Boutique recently opened and is operating in the Tracy Downtown District.</a:t>
            </a:r>
            <a:endParaRPr sz="1400"/>
          </a:p>
          <a:p>
            <a:pPr marL="0" lvl="0" indent="0" algn="l" rtl="0">
              <a:spcBef>
                <a:spcPts val="0"/>
              </a:spcBef>
              <a:spcAft>
                <a:spcPts val="0"/>
              </a:spcAft>
              <a:buNone/>
            </a:pPr>
            <a:endParaRPr sz="1200" b="0" i="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Drippin Chicken is now open and operating at 3099 N. Tracy Blvd within the shopping center of La Plaza Market.</a:t>
            </a:r>
            <a:endParaRPr sz="1200" b="0" i="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endParaRPr>
              <a:latin typeface="Palatino Linotype"/>
              <a:ea typeface="Palatino Linotype"/>
              <a:cs typeface="Palatino Linotype"/>
              <a:sym typeface="Palatino Linotype"/>
            </a:endParaRPr>
          </a:p>
          <a:p>
            <a:pPr marL="0" lvl="0" indent="0" algn="l" rtl="0">
              <a:spcBef>
                <a:spcPts val="0"/>
              </a:spcBef>
              <a:spcAft>
                <a:spcPts val="0"/>
              </a:spcAft>
              <a:buNone/>
            </a:pPr>
            <a:r>
              <a:rPr lang="en-US">
                <a:latin typeface="Palatino Linotype"/>
                <a:ea typeface="Palatino Linotype"/>
                <a:cs typeface="Palatino Linotype"/>
                <a:sym typeface="Palatino Linotype"/>
              </a:rPr>
              <a:t>Moonlight Nail Spa is open at 3117 N. Tracy Blvd within the shopping center of La Plaza Market</a:t>
            </a:r>
            <a:endParaRPr>
              <a:latin typeface="Palatino Linotype"/>
              <a:ea typeface="Palatino Linotype"/>
              <a:cs typeface="Palatino Linotype"/>
              <a:sym typeface="Palatino Linotype"/>
            </a:endParaRPr>
          </a:p>
          <a:p>
            <a:pPr marL="0" lvl="0" indent="0" algn="l" rtl="0">
              <a:spcBef>
                <a:spcPts val="0"/>
              </a:spcBef>
              <a:spcAft>
                <a:spcPts val="0"/>
              </a:spcAft>
              <a:buNone/>
            </a:pPr>
            <a:endParaRPr sz="1200" b="0" i="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Steal Dealz recently opened at the long-time vacant property at 104 W. 11</a:t>
            </a:r>
            <a:r>
              <a:rPr lang="en-US" sz="1200" b="0" i="0" baseline="30000">
                <a:solidFill>
                  <a:schemeClr val="dk1"/>
                </a:solidFill>
                <a:latin typeface="Palatino Linotype"/>
                <a:ea typeface="Palatino Linotype"/>
                <a:cs typeface="Palatino Linotype"/>
                <a:sym typeface="Palatino Linotype"/>
              </a:rPr>
              <a:t>th</a:t>
            </a:r>
            <a:r>
              <a:rPr lang="en-US" sz="1200" b="0" i="0">
                <a:solidFill>
                  <a:schemeClr val="dk1"/>
                </a:solidFill>
                <a:latin typeface="Palatino Linotype"/>
                <a:ea typeface="Palatino Linotype"/>
                <a:cs typeface="Palatino Linotype"/>
                <a:sym typeface="Palatino Linotype"/>
              </a:rPr>
              <a:t> Street, offering various discounted products, from appliances to toys and household goods.</a:t>
            </a:r>
            <a:endParaRPr sz="1400"/>
          </a:p>
          <a:p>
            <a:pPr marL="0" lvl="0" indent="0" algn="l" rtl="0">
              <a:spcBef>
                <a:spcPts val="0"/>
              </a:spcBef>
              <a:spcAft>
                <a:spcPts val="0"/>
              </a:spcAft>
              <a:buNone/>
            </a:pPr>
            <a:endParaRPr sz="1200" b="0" i="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Embarc Tracy, a cannabis dispensary, is located off Pavilion Pkwy.  </a:t>
            </a:r>
            <a:endParaRPr sz="1400"/>
          </a:p>
          <a:p>
            <a:pPr marL="0" lvl="0" indent="0" algn="l" rtl="0">
              <a:spcBef>
                <a:spcPts val="0"/>
              </a:spcBef>
              <a:spcAft>
                <a:spcPts val="0"/>
              </a:spcAft>
              <a:buNone/>
            </a:pPr>
            <a:endParaRPr sz="1200" b="0" i="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Tracy Fireplace &amp; Hot Tub Co. is operating at Northgate Village.</a:t>
            </a:r>
            <a:endParaRPr sz="1400"/>
          </a:p>
          <a:p>
            <a:pPr marL="0" lvl="0" indent="0" algn="l" rtl="0">
              <a:spcBef>
                <a:spcPts val="0"/>
              </a:spcBef>
              <a:spcAft>
                <a:spcPts val="0"/>
              </a:spcAft>
              <a:buNone/>
            </a:pPr>
            <a:endParaRPr sz="1200" b="0" i="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Heirloom Carbon Company held its grand opening in November of last year. Heirloom is a carbon removal facility that contributes to our sustainability initiative.</a:t>
            </a:r>
            <a:endParaRPr sz="1400"/>
          </a:p>
          <a:p>
            <a:pPr marL="0" lvl="0" indent="0" algn="l" rtl="0">
              <a:spcBef>
                <a:spcPts val="0"/>
              </a:spcBef>
              <a:spcAft>
                <a:spcPts val="0"/>
              </a:spcAft>
              <a:buNone/>
            </a:pPr>
            <a:endParaRPr sz="1200" b="0" i="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Burlington Coat Factory is now open and operating at the West Valley Mall site (formerly Barnes &amp; Noble).</a:t>
            </a:r>
            <a:endParaRPr sz="1400"/>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 </a:t>
            </a:r>
            <a:endParaRPr sz="1400"/>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RE/Max expanded to a second location in Tracy’s Downtown.</a:t>
            </a:r>
            <a:endParaRPr sz="1400"/>
          </a:p>
          <a:p>
            <a:pPr marL="0" lvl="0" indent="0" algn="l" rtl="0">
              <a:spcBef>
                <a:spcPts val="0"/>
              </a:spcBef>
              <a:spcAft>
                <a:spcPts val="0"/>
              </a:spcAft>
              <a:buNone/>
            </a:pPr>
            <a:endParaRPr sz="1200" b="0" i="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b="0" i="0">
                <a:solidFill>
                  <a:schemeClr val="dk1"/>
                </a:solidFill>
                <a:latin typeface="Palatino Linotype"/>
                <a:ea typeface="Palatino Linotype"/>
                <a:cs typeface="Palatino Linotype"/>
                <a:sym typeface="Palatino Linotype"/>
              </a:rPr>
              <a:t>Bay Area Retina Associates recently opened its ninth location, a testament to the expanding businesses in Tracy. </a:t>
            </a:r>
            <a:endParaRPr sz="1200" b="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endParaRPr sz="1400"/>
          </a:p>
        </p:txBody>
      </p:sp>
      <p:sp>
        <p:nvSpPr>
          <p:cNvPr id="773" name="Google Shape;773;g2dfc937cf40_4_60: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57</a:t>
            </a:fld>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dfc937cf40_4_78: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2dfc937cf40_4_78: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Our Economic Development Team is growing to keep up with the economic growth we are experiencing in our community. It is essential for the prosperity of our city and its residents. Over the past year, Tracy has experienced remarkable economic growth, with new businesses moving in and existing ones expanding. Our strategic location, coupled with a skilled workforce and robust infrastructure, has made Tracy a magnet for investment and opportunity, with the businesses shown as the top sales tax generators helping to contribute to the amenities and services provided to the community. </a:t>
            </a:r>
            <a:endParaRPr sz="1400"/>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endParaRPr sz="1400"/>
          </a:p>
        </p:txBody>
      </p:sp>
      <p:sp>
        <p:nvSpPr>
          <p:cNvPr id="793" name="Google Shape;793;g2dfc937cf40_4_78: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58</a:t>
            </a:fld>
            <a:endParaRPr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dfc937cf40_4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2dfc937cf40_4_86: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We asked for more head-of-household jobs and even attracted technology companies to our community. Over the past decade, 10,000 jobs have been added to our community, and we continue to grow!</a:t>
            </a:r>
            <a:endParaRPr sz="1400"/>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Our community's future, and our ability to build a stronger foundation, rests on our commitment to invest in our youth. By equipping them with the necessary tools for upskilling and workforce development, we're not just shaping a brighter tomorrow, but also ensuring a sustainable and prosperous future for Tracy. </a:t>
            </a:r>
            <a:endParaRPr sz="1400"/>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The table lists the top 10 employers in Tracy.</a:t>
            </a:r>
            <a:endParaRPr sz="1400"/>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Distribution and shipping, including Amazon facilities (24/7 distribution centers requiring a significant number of employees), are the primary industries, followed by food processing and retail and medical supply manufacturers.</a:t>
            </a:r>
            <a:endParaRPr sz="1400"/>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Not shown are the City of Tracy and Tracy Unified School District (TUSD), which are among the top employers, with Tracy Unified having over 1,700 employees.</a:t>
            </a:r>
            <a:endParaRPr sz="1400"/>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endParaRPr sz="1400"/>
          </a:p>
        </p:txBody>
      </p:sp>
      <p:sp>
        <p:nvSpPr>
          <p:cNvPr id="802" name="Google Shape;802;g2dfc937cf40_4_86: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59</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Now, I would like to recognize our Tracy Chamber of Commerce Board of Directors: [read names]</a:t>
            </a:r>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Events such as the State of the City would not be possible without the dedication and support of our Board, staff, Ambassadors, our partnership with the City of Tracy, &amp; The Grand Theatre. I would also like to thank all our chamber members who continuously demonstrate their support and dedication to our organization and the Tracy community as a whole.</a:t>
            </a:r>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*CLICK TO TRACY CITY COUNCIL ACKNOWLEDGMENT*</a:t>
            </a:r>
            <a:endParaRPr sz="1200">
              <a:latin typeface="Calibri"/>
              <a:ea typeface="Calibri"/>
              <a:cs typeface="Calibri"/>
              <a:sym typeface="Calibri"/>
            </a:endParaRPr>
          </a:p>
          <a:p>
            <a:pPr marL="0" lvl="0" indent="0" algn="l" rtl="0">
              <a:spcBef>
                <a:spcPts val="0"/>
              </a:spcBef>
              <a:spcAft>
                <a:spcPts val="0"/>
              </a:spcAft>
              <a:buNone/>
            </a:pPr>
            <a:endParaRPr/>
          </a:p>
        </p:txBody>
      </p:sp>
      <p:sp>
        <p:nvSpPr>
          <p:cNvPr id="254" name="Google Shape;25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dfc937cf40_4_101: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2dfc937cf40_4_101: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lnSpc>
                <a:spcPct val="107000"/>
              </a:lnSpc>
              <a:spcBef>
                <a:spcPts val="0"/>
              </a:spcBef>
              <a:spcAft>
                <a:spcPts val="0"/>
              </a:spcAft>
              <a:buClr>
                <a:schemeClr val="dk1"/>
              </a:buClr>
              <a:buFont typeface="Arial"/>
              <a:buNone/>
            </a:pPr>
            <a:r>
              <a:rPr lang="en-US">
                <a:latin typeface="Palatino Linotype"/>
                <a:ea typeface="Palatino Linotype"/>
                <a:cs typeface="Palatino Linotype"/>
                <a:sym typeface="Palatino Linotype"/>
              </a:rPr>
              <a:t>The next of the SEEDS planted is the second E for Entrepreneurship.</a:t>
            </a:r>
            <a:endParaRPr>
              <a:latin typeface="Palatino Linotype"/>
              <a:ea typeface="Palatino Linotype"/>
              <a:cs typeface="Palatino Linotype"/>
              <a:sym typeface="Palatino Linotype"/>
            </a:endParaRPr>
          </a:p>
          <a:p>
            <a:pPr marL="0" lvl="0" indent="0" algn="l" rtl="0">
              <a:lnSpc>
                <a:spcPct val="107000"/>
              </a:lnSpc>
              <a:spcBef>
                <a:spcPts val="0"/>
              </a:spcBef>
              <a:spcAft>
                <a:spcPts val="0"/>
              </a:spcAft>
              <a:buNone/>
            </a:pPr>
            <a:endParaRPr>
              <a:latin typeface="Palatino Linotype"/>
              <a:ea typeface="Palatino Linotype"/>
              <a:cs typeface="Palatino Linotype"/>
              <a:sym typeface="Palatino Linotype"/>
            </a:endParaRPr>
          </a:p>
          <a:p>
            <a:pPr marL="0" lvl="0" indent="0" algn="l" rtl="0">
              <a:lnSpc>
                <a:spcPct val="107000"/>
              </a:lnSpc>
              <a:spcBef>
                <a:spcPts val="0"/>
              </a:spcBef>
              <a:spcAft>
                <a:spcPts val="0"/>
              </a:spcAft>
              <a:buNone/>
            </a:pPr>
            <a:r>
              <a:rPr lang="en-US" sz="1200">
                <a:solidFill>
                  <a:schemeClr val="dk1"/>
                </a:solidFill>
                <a:latin typeface="Palatino Linotype"/>
                <a:ea typeface="Palatino Linotype"/>
                <a:cs typeface="Palatino Linotype"/>
                <a:sym typeface="Palatino Linotype"/>
              </a:rPr>
              <a:t>The City Council recently approved funding for pilot programs to encourage business attraction and support existing businesses. One program will focus on key target industries such as hospitality, entertainment, recreational uses and advanced technologies. Another will be a matching grant façade program. And a third will be a loan program geared towards equipment and working capital. </a:t>
            </a:r>
            <a:endParaRPr sz="1400"/>
          </a:p>
          <a:p>
            <a:pPr marL="0" lvl="0" indent="0" algn="l" rtl="0">
              <a:spcBef>
                <a:spcPts val="800"/>
              </a:spcBef>
              <a:spcAft>
                <a:spcPts val="0"/>
              </a:spcAft>
              <a:buNone/>
            </a:pPr>
            <a:endParaRPr sz="1400"/>
          </a:p>
        </p:txBody>
      </p:sp>
      <p:sp>
        <p:nvSpPr>
          <p:cNvPr id="810" name="Google Shape;810;g2dfc937cf40_4_101: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60</a:t>
            </a:fld>
            <a:endParaRPr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dfc937cf40_4_111: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2dfc937cf40_4_111: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sz="1200">
                <a:solidFill>
                  <a:srgbClr val="0D0D0D"/>
                </a:solidFill>
                <a:latin typeface="Palatino Linotype"/>
                <a:ea typeface="Palatino Linotype"/>
                <a:cs typeface="Palatino Linotype"/>
                <a:sym typeface="Palatino Linotype"/>
              </a:rPr>
              <a:t>Through initiatives like the Mayor’s Community Youth Support Network and Internship Programs, along with support for local entrepreneurs, we are empowering the next generation of innovators and job creators. </a:t>
            </a:r>
            <a:endParaRPr sz="1200">
              <a:latin typeface="Palatino Linotype"/>
              <a:ea typeface="Palatino Linotype"/>
              <a:cs typeface="Palatino Linotype"/>
              <a:sym typeface="Palatino Linotype"/>
            </a:endParaRPr>
          </a:p>
          <a:p>
            <a:pPr marL="0" lvl="0" indent="0" algn="l" rtl="0">
              <a:spcBef>
                <a:spcPts val="0"/>
              </a:spcBef>
              <a:spcAft>
                <a:spcPts val="0"/>
              </a:spcAft>
              <a:buNone/>
            </a:pPr>
            <a:endParaRPr sz="1400"/>
          </a:p>
        </p:txBody>
      </p:sp>
      <p:sp>
        <p:nvSpPr>
          <p:cNvPr id="821" name="Google Shape;821;g2dfc937cf40_4_111: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61</a:t>
            </a:fld>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2e0035cadf8_8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2e0035cadf8_8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chemeClr val="dk1"/>
              </a:buClr>
              <a:buFont typeface="Arial"/>
              <a:buNone/>
            </a:pPr>
            <a:r>
              <a:rPr lang="en-US">
                <a:latin typeface="Palatino Linotype"/>
                <a:ea typeface="Palatino Linotype"/>
                <a:cs typeface="Palatino Linotype"/>
                <a:sym typeface="Palatino Linotype"/>
              </a:rPr>
              <a:t>The next of the SEEDS planted is D for Development.</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Development is about more than just physical infrastructure—it's about building a community where everyone can thrive. That's why we've made it a priority to streamline the process for businesses looking to invest in Tracy. With the evolution of our Development Services Department into our one-stop shop Community and Economic Development Department, we are making it easier than ever for businesses to navigate the regulatory landscape and get their projects off the ground. So far in 2024, the Community and Economic Development Department has received 26 new applications and approved 36 applications. These applications are a variety of different projects of scale including everything from sign permits to annexation and greenfield development. There are a total of 125 pending applications under review including over 6 million square feet of industrial and commercial users as well as 4,077 residential units. </a:t>
            </a:r>
            <a:endParaRPr sz="1200">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****What about the low income units the council approved with the Housing Authority a couple of months ago…please add info ****</a:t>
            </a:r>
            <a:endParaRPr>
              <a:solidFill>
                <a:srgbClr val="0D0D0D"/>
              </a:solidFill>
              <a:latin typeface="Quattrocento Sans"/>
              <a:ea typeface="Quattrocento Sans"/>
              <a:cs typeface="Quattrocento Sans"/>
              <a:sym typeface="Quattrocento Sans"/>
            </a:endParaRPr>
          </a:p>
          <a:p>
            <a:pPr marL="0" lvl="0" indent="0" algn="l" rtl="0">
              <a:spcBef>
                <a:spcPts val="0"/>
              </a:spcBef>
              <a:spcAft>
                <a:spcPts val="0"/>
              </a:spcAft>
              <a:buNone/>
            </a:pPr>
            <a:endParaRPr/>
          </a:p>
        </p:txBody>
      </p:sp>
      <p:sp>
        <p:nvSpPr>
          <p:cNvPr id="829" name="Google Shape;829;g2e0035cadf8_8_4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dfc937cf40_4_127: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2dfc937cf40_4_127: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marR="0" lvl="0" indent="0" algn="l" rtl="0">
              <a:lnSpc>
                <a:spcPct val="100000"/>
              </a:lnSpc>
              <a:spcBef>
                <a:spcPts val="0"/>
              </a:spcBef>
              <a:spcAft>
                <a:spcPts val="0"/>
              </a:spcAft>
              <a:buClr>
                <a:schemeClr val="dk1"/>
              </a:buClr>
              <a:buSzPts val="1200"/>
              <a:buFont typeface="Palatino Linotype"/>
              <a:buNone/>
            </a:pPr>
            <a:r>
              <a:rPr lang="en-US" sz="1200">
                <a:solidFill>
                  <a:schemeClr val="dk1"/>
                </a:solidFill>
                <a:latin typeface="Palatino Linotype"/>
                <a:ea typeface="Palatino Linotype"/>
                <a:cs typeface="Palatino Linotype"/>
                <a:sym typeface="Palatino Linotype"/>
              </a:rPr>
              <a:t>As the city grows, so does the interest in the development of the downtown area. The most recently approved project consists of a commercial building on Eight Street, just west of Central Avenue and the Grand Theater, shown on the left. This project will provide 3,800 square feet of retail on the first floor and a t</a:t>
            </a:r>
            <a:r>
              <a:rPr lang="en-US">
                <a:latin typeface="Palatino Linotype"/>
                <a:ea typeface="Palatino Linotype"/>
                <a:cs typeface="Palatino Linotype"/>
                <a:sym typeface="Palatino Linotype"/>
              </a:rPr>
              <a:t>otal of </a:t>
            </a:r>
            <a:r>
              <a:rPr lang="en-US" sz="1200">
                <a:solidFill>
                  <a:schemeClr val="dk1"/>
                </a:solidFill>
                <a:latin typeface="Palatino Linotype"/>
                <a:ea typeface="Palatino Linotype"/>
                <a:cs typeface="Palatino Linotype"/>
                <a:sym typeface="Palatino Linotype"/>
              </a:rPr>
              <a:t>7,800 square feet of office space on the second and third floors. The project on the right is a mixed-use project located at 1000 North Central Avenue. This project includes approximately 4,400 square feet of ground floor retail and six residential units on the second and third floors. Both of these sites are currently vacant, and the proposed improvements will have a su</a:t>
            </a:r>
            <a:r>
              <a:rPr lang="en-US">
                <a:latin typeface="Palatino Linotype"/>
                <a:ea typeface="Palatino Linotype"/>
                <a:cs typeface="Palatino Linotype"/>
                <a:sym typeface="Palatino Linotype"/>
              </a:rPr>
              <a:t>bstantial impact on</a:t>
            </a:r>
            <a:r>
              <a:rPr lang="en-US" sz="1200">
                <a:solidFill>
                  <a:schemeClr val="dk1"/>
                </a:solidFill>
                <a:latin typeface="Palatino Linotype"/>
                <a:ea typeface="Palatino Linotype"/>
                <a:cs typeface="Palatino Linotype"/>
                <a:sym typeface="Palatino Linotype"/>
              </a:rPr>
              <a:t> the visual aesthetics of the downtown. </a:t>
            </a:r>
            <a:endParaRPr sz="1200">
              <a:solidFill>
                <a:schemeClr val="dk1"/>
              </a:solidFill>
              <a:latin typeface="Palatino Linotype"/>
              <a:ea typeface="Palatino Linotype"/>
              <a:cs typeface="Palatino Linotype"/>
              <a:sym typeface="Palatino Linotype"/>
            </a:endParaRPr>
          </a:p>
        </p:txBody>
      </p:sp>
      <p:sp>
        <p:nvSpPr>
          <p:cNvPr id="838" name="Google Shape;838;g2dfc937cf40_4_127: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63</a:t>
            </a:fld>
            <a:endParaRPr sz="14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dfc937cf40_4_136: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2dfc937cf40_4_136: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Along with the many commercial projects under review and recently approved is the BJs restaurant located just west of the West Valley Mall. The highly anticipated project with provide 150 local jobs throughout construction and operation. The restaurant is well underway, and we look forward to its grand opening. </a:t>
            </a:r>
            <a:endParaRPr/>
          </a:p>
          <a:p>
            <a:pPr marL="0" lvl="0" indent="0" algn="l" rtl="0">
              <a:spcBef>
                <a:spcPts val="0"/>
              </a:spcBef>
              <a:spcAft>
                <a:spcPts val="0"/>
              </a:spcAft>
              <a:buNone/>
            </a:pPr>
            <a:endParaRPr>
              <a:latin typeface="Palatino Linotype"/>
              <a:ea typeface="Palatino Linotype"/>
              <a:cs typeface="Palatino Linotype"/>
              <a:sym typeface="Palatino Linotype"/>
            </a:endParaRPr>
          </a:p>
          <a:p>
            <a:pPr marL="0" lvl="0" indent="0" algn="l" rtl="0">
              <a:spcBef>
                <a:spcPts val="0"/>
              </a:spcBef>
              <a:spcAft>
                <a:spcPts val="0"/>
              </a:spcAft>
              <a:buNone/>
            </a:pPr>
            <a:r>
              <a:rPr lang="en-US">
                <a:latin typeface="Palatino Linotype"/>
                <a:ea typeface="Palatino Linotype"/>
                <a:cs typeface="Palatino Linotype"/>
                <a:sym typeface="Palatino Linotype"/>
              </a:rPr>
              <a:t>****What about the new Starbucks and Popeyes to open at 11th/MacArthur and the hotels on Tracy Blvd and MacArthur? Any other key businesses soon to open?***</a:t>
            </a:r>
            <a:endParaRPr>
              <a:latin typeface="Palatino Linotype"/>
              <a:ea typeface="Palatino Linotype"/>
              <a:cs typeface="Palatino Linotype"/>
              <a:sym typeface="Palatino Linotype"/>
            </a:endParaRPr>
          </a:p>
        </p:txBody>
      </p:sp>
      <p:sp>
        <p:nvSpPr>
          <p:cNvPr id="848" name="Google Shape;848;g2dfc937cf40_4_136: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64</a:t>
            </a:fld>
            <a:endParaRPr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dfc937cf40_4_150: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2dfc937cf40_4_150: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sz="1200">
                <a:solidFill>
                  <a:schemeClr val="dk1"/>
                </a:solidFill>
                <a:latin typeface="Palatino Linotype"/>
                <a:ea typeface="Palatino Linotype"/>
                <a:cs typeface="Palatino Linotype"/>
                <a:sym typeface="Palatino Linotype"/>
              </a:rPr>
              <a:t>At the core of Tracy's operations lies a unique commitment to sustainability. Our initiatives, from renewable energy projects to fostering local entrepreneurship, are designed to build a greener, more resilient community. A prime example is Heirloom Carbon Technologies, which has chosen Tracy as its home. This partnership showcases our innovative approach to sustainable development, with projects that not only reduce our carbon footprint but also enhance our quality of life.</a:t>
            </a:r>
            <a:endParaRPr sz="1400"/>
          </a:p>
          <a:p>
            <a:pPr marL="0" lvl="0" indent="0" algn="l" rtl="0">
              <a:spcBef>
                <a:spcPts val="0"/>
              </a:spcBef>
              <a:spcAft>
                <a:spcPts val="0"/>
              </a:spcAft>
              <a:buNone/>
            </a:pPr>
            <a:endParaRPr sz="1200">
              <a:solidFill>
                <a:schemeClr val="dk1"/>
              </a:solidFill>
              <a:latin typeface="Palatino Linotype"/>
              <a:ea typeface="Palatino Linotype"/>
              <a:cs typeface="Palatino Linotype"/>
              <a:sym typeface="Palatino Linotype"/>
            </a:endParaRPr>
          </a:p>
          <a:p>
            <a:pPr marL="0" lvl="0" indent="0" algn="l" rtl="0">
              <a:spcBef>
                <a:spcPts val="1500"/>
              </a:spcBef>
              <a:spcAft>
                <a:spcPts val="0"/>
              </a:spcAft>
              <a:buNone/>
            </a:pPr>
            <a:r>
              <a:rPr lang="en-US" sz="1200">
                <a:solidFill>
                  <a:schemeClr val="dk1"/>
                </a:solidFill>
                <a:latin typeface="Palatino Linotype"/>
                <a:ea typeface="Palatino Linotype"/>
                <a:cs typeface="Palatino Linotype"/>
                <a:sym typeface="Palatino Linotype"/>
              </a:rPr>
              <a:t>Tracy Renewable Energy: Our commitment to sustainability is not just a short-term goal, but a long-term vision. Projects like Tracy Renewable Energy demonstrate this. By harnessing the power of renewable resources, we are not only reducing our carbon footprint but also laying the foundation for a more sustainable future for generations to come.</a:t>
            </a:r>
            <a:endParaRPr sz="1200">
              <a:solidFill>
                <a:schemeClr val="dk1"/>
              </a:solidFill>
              <a:latin typeface="Palatino Linotype"/>
              <a:ea typeface="Palatino Linotype"/>
              <a:cs typeface="Palatino Linotype"/>
              <a:sym typeface="Palatino Linotype"/>
            </a:endParaRPr>
          </a:p>
          <a:p>
            <a:pPr marL="0" lvl="0" indent="0" algn="l" rtl="0">
              <a:spcBef>
                <a:spcPts val="3000"/>
              </a:spcBef>
              <a:spcAft>
                <a:spcPts val="0"/>
              </a:spcAft>
              <a:buNone/>
            </a:pPr>
            <a:r>
              <a:rPr lang="en-US" sz="1200">
                <a:solidFill>
                  <a:schemeClr val="dk1"/>
                </a:solidFill>
                <a:latin typeface="Palatino Linotype"/>
                <a:ea typeface="Palatino Linotype"/>
                <a:cs typeface="Palatino Linotype"/>
                <a:sym typeface="Palatino Linotype"/>
              </a:rPr>
              <a:t>Amazon’s Electric Vehicle Fleet: Tracy is proud to be home to companies like Amazon supporting electric vehicle adoption. By electrifying our transportation networks, we reduce emissions and pave the way towards a cleaner, greener future.</a:t>
            </a:r>
            <a:endParaRPr sz="1200">
              <a:solidFill>
                <a:schemeClr val="dk1"/>
              </a:solidFill>
              <a:latin typeface="Palatino Linotype"/>
              <a:ea typeface="Palatino Linotype"/>
              <a:cs typeface="Palatino Linotype"/>
              <a:sym typeface="Palatino Linotype"/>
            </a:endParaRPr>
          </a:p>
          <a:p>
            <a:pPr marL="0" lvl="0" indent="0" algn="l" rtl="0">
              <a:spcBef>
                <a:spcPts val="3000"/>
              </a:spcBef>
              <a:spcAft>
                <a:spcPts val="0"/>
              </a:spcAft>
              <a:buNone/>
            </a:pPr>
            <a:r>
              <a:rPr lang="en-US" sz="1200">
                <a:solidFill>
                  <a:schemeClr val="dk1"/>
                </a:solidFill>
                <a:latin typeface="Palatino Linotype"/>
                <a:ea typeface="Palatino Linotype"/>
                <a:cs typeface="Palatino Linotype"/>
                <a:sym typeface="Palatino Linotype"/>
              </a:rPr>
              <a:t>Chamber Green Team: Collaboration is the key to success, and our Chamber Green Team exemplifies the power of partnership. We are driving collective action toward a more sustainable and resilient Tracy by bringing together businesses, community organizations, and government agencies.</a:t>
            </a:r>
            <a:endParaRPr sz="1400"/>
          </a:p>
          <a:p>
            <a:pPr marL="0" lvl="0" indent="0" algn="l" rtl="0">
              <a:spcBef>
                <a:spcPts val="150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sz="1400"/>
          </a:p>
        </p:txBody>
      </p:sp>
      <p:sp>
        <p:nvSpPr>
          <p:cNvPr id="856" name="Google Shape;856;g2dfc937cf40_4_150: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65</a:t>
            </a:fld>
            <a:endParaRPr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e006419ed2_14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g2e006419ed2_14_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As we heard from Jennings Imel earlier, advocacy for our businesses and community is key to growing our community. It’s that watering of seeds that are needed for sustainability and growth. That’s why I’ve made it a priority to make sure we have strong relationships with all our political leaders, echoing the voices of our both our residential and business communities so that Tracy gets the funding we deserve.</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a:solidFill>
                  <a:srgbClr val="0D0D0D"/>
                </a:solidFill>
                <a:latin typeface="Quattrocento Sans"/>
                <a:ea typeface="Quattrocento Sans"/>
                <a:cs typeface="Quattrocento Sans"/>
                <a:sym typeface="Quattrocento Sans"/>
              </a:rPr>
              <a:t> </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r>
              <a:rPr lang="en-US" sz="1200">
                <a:solidFill>
                  <a:srgbClr val="0D0D0D"/>
                </a:solidFill>
                <a:latin typeface="Quattrocento Sans"/>
                <a:ea typeface="Quattrocento Sans"/>
                <a:cs typeface="Quattrocento Sans"/>
                <a:sym typeface="Quattrocento Sans"/>
              </a:rPr>
              <a:t>Here’s a message from our US Congressman Josh Harder.</a:t>
            </a:r>
            <a:endParaRPr/>
          </a:p>
        </p:txBody>
      </p:sp>
      <p:sp>
        <p:nvSpPr>
          <p:cNvPr id="863" name="Google Shape;863;g2e006419ed2_14_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e03acfc112_2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g2e03acfc112_2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Planting Seeds is all of our responsibility. It’s not just something I tell others to do, but I am leading by example.</a:t>
            </a: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Years ago I decided to blaze my own paths and not wait for the paths to present itself.</a:t>
            </a: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 I chose to be the change I want to see. </a:t>
            </a: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I insisted on answering the call and “Being GOOD TROUBLE!!!”</a:t>
            </a: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"Great men(or women) don't seek to lead, but are called to it, and they answer." Movie Dune</a:t>
            </a: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Last year I told you, "I did it because nobody told me I couldn't... because somebody told me I should!" </a:t>
            </a: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If you ask anyone who has worked with me, they’ll tell you I lead by example instead of delegating everything to others.</a:t>
            </a: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Palatino Linotype"/>
                <a:ea typeface="Palatino Linotype"/>
                <a:cs typeface="Palatino Linotype"/>
                <a:sym typeface="Palatino Linotype"/>
              </a:rPr>
              <a:t>–</a:t>
            </a:r>
            <a:endParaRPr>
              <a:solidFill>
                <a:srgbClr val="0D0D0D"/>
              </a:solidFill>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a:latin typeface="Palatino Linotype"/>
                <a:ea typeface="Palatino Linotype"/>
                <a:cs typeface="Palatino Linotype"/>
                <a:sym typeface="Palatino Linotype"/>
              </a:rPr>
              <a:t>Many of the things I started in Tracy were before I held a title. It is an honor to serve as the 41st Mayor in Tracy since the city's incorporation in 1910, and I look forward to passing on the city's history and expanding opportunities to those who will follow.</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a:latin typeface="Palatino Linotype"/>
                <a:ea typeface="Palatino Linotype"/>
                <a:cs typeface="Palatino Linotype"/>
                <a:sym typeface="Palatino Linotype"/>
              </a:rPr>
              <a:t>I am most proud of the seed I planted in 2016 that will leave behind a legacy of amenities for the City of Tracy through the passage of Measure V, a ½ cent sales tax, which is estimated to bring in over $330M over the 20 years. Even with the concerns and opposition regarding placement of the measure during a re-election year; I am grateful for the support of my former council members who voted yes to let the citizens decide to invest in themselves to build amenities.  I'm forever grateful for the swim team who walked door to door to help duplicate the materials my husband and I created, with the community overwhelmingly voting yes. Then, my next council immediately voting to put in policy the funds to go towards specific amenities, beginning with the Aquatics, The Multigenerational Gymnasium, The first phase of Legacy Fields, with a fourth for the Nature Park.</a:t>
            </a:r>
            <a:endParaRPr sz="1100">
              <a:latin typeface="Palatino Linotype"/>
              <a:ea typeface="Palatino Linotype"/>
              <a:cs typeface="Palatino Linotype"/>
              <a:sym typeface="Palatino Linotype"/>
            </a:endParaRPr>
          </a:p>
          <a:p>
            <a:pPr marL="0" lvl="0" indent="0" algn="l" rtl="0">
              <a:lnSpc>
                <a:spcPct val="138000"/>
              </a:lnSpc>
              <a:spcBef>
                <a:spcPts val="0"/>
              </a:spcBef>
              <a:spcAft>
                <a:spcPts val="0"/>
              </a:spcAft>
              <a:buClr>
                <a:schemeClr val="dk1"/>
              </a:buClr>
              <a:buSzPts val="1100"/>
              <a:buFont typeface="Arial"/>
              <a:buNone/>
            </a:pPr>
            <a:endParaRPr>
              <a:solidFill>
                <a:srgbClr val="0D0D0D"/>
              </a:solidFill>
              <a:latin typeface="Palatino Linotype"/>
              <a:ea typeface="Palatino Linotype"/>
              <a:cs typeface="Palatino Linotype"/>
              <a:sym typeface="Palatino Linotype"/>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Palatino Linotype"/>
                <a:ea typeface="Palatino Linotype"/>
                <a:cs typeface="Palatino Linotype"/>
                <a:sym typeface="Palatino Linotype"/>
              </a:rPr>
              <a:t>–</a:t>
            </a:r>
            <a:endParaRPr>
              <a:solidFill>
                <a:srgbClr val="0D0D0D"/>
              </a:solidFill>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a:latin typeface="Palatino Linotype"/>
                <a:ea typeface="Palatino Linotype"/>
                <a:cs typeface="Palatino Linotype"/>
                <a:sym typeface="Palatino Linotype"/>
              </a:rPr>
              <a:t>As your Mayor, I'm proud to have:</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•Made Homelessness and Affordable Housing Council Strategic Priorities</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Added 3 commissions/committees, Finance, Homelessness, Environmental Sustainability with 2 youth seats, while on council</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Pushed for a Senior Commission which although was voted down in 2013, brought a senior focus with Senior Link at Lolly Hansen and still continues today.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Char char="●"/>
            </a:pPr>
            <a:r>
              <a:rPr lang="en-US" sz="1100">
                <a:latin typeface="Palatino Linotype"/>
                <a:ea typeface="Palatino Linotype"/>
                <a:cs typeface="Palatino Linotype"/>
                <a:sym typeface="Palatino Linotype"/>
              </a:rPr>
              <a:t>In first year as mayor, have balanced the budget for the first time in over a decade, p</a:t>
            </a:r>
            <a:r>
              <a:rPr lang="en-US" sz="1100">
                <a:solidFill>
                  <a:srgbClr val="26282A"/>
                </a:solidFill>
                <a:latin typeface="Palatino Linotype"/>
                <a:ea typeface="Palatino Linotype"/>
                <a:cs typeface="Palatino Linotype"/>
                <a:sym typeface="Palatino Linotype"/>
              </a:rPr>
              <a:t>aid down millions in unfunded liabilities, restored our higher levels of reserves, while not only unfreezing all positions, but adding new ones to make our city run most optimally, with even a waiting list for Police hires.</a:t>
            </a:r>
            <a:endParaRPr sz="1100">
              <a:solidFill>
                <a:srgbClr val="26282A"/>
              </a:solidFill>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Opened first Fire House in 20 years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Broke ground on a K-8 school, Corral Hollow Elementary, the first school in 14 years or since 2008.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Revamped MCYSN Program</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Introduced a Mayor’s Youth Internship Program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Created Tracy Connects to connect our community on several levels, fostering lasting connections for our residents and businesses alike</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Guided our Council to unanimously approve $500,000 to fund the Tracy Small Business Relief Grant Program, which provided $5,000 to small businesses;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Approved funding that helped our utility services customers who needed assistance and cleared all past-due balances between March 2020 and June 1, 2021;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Brought in new opportunities and trainings availability through the African American Mayors Association (as being the first African American Mayor for Tracy);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Earned the Bloomberg Harvard scholarship to bring direct resources and training for our city staff and city. </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a:latin typeface="Palatino Linotype"/>
                <a:ea typeface="Palatino Linotype"/>
                <a:cs typeface="Palatino Linotype"/>
                <a:sym typeface="Palatino Linotype"/>
              </a:rPr>
              <a:t>–</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b="1">
                <a:latin typeface="Palatino Linotype"/>
                <a:ea typeface="Palatino Linotype"/>
                <a:cs typeface="Palatino Linotype"/>
                <a:sym typeface="Palatino Linotype"/>
              </a:rPr>
              <a:t>Through Mayor's Benefit and Ball, plus Tracy Connects - I helped plant financial seeds to further non-profit work in our community, including:</a:t>
            </a:r>
            <a:endParaRPr sz="1100" b="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Raising $58K for Homelessness</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Raising $21,500 to Restore Learning Loss</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Raising $18,500 for Behavioral and Mental Health </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a:latin typeface="Palatino Linotype"/>
                <a:ea typeface="Palatino Linotype"/>
                <a:cs typeface="Palatino Linotype"/>
                <a:sym typeface="Palatino Linotype"/>
              </a:rPr>
              <a:t>–</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b="1">
                <a:latin typeface="Palatino Linotype"/>
                <a:ea typeface="Palatino Linotype"/>
                <a:cs typeface="Palatino Linotype"/>
                <a:sym typeface="Palatino Linotype"/>
              </a:rPr>
              <a:t>I also restored the Mayor Keys to the City - creating seeds of  Acknowledgement. Acknowledging the following individuals and groups:</a:t>
            </a:r>
            <a:endParaRPr sz="1100" b="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Veronica Vargas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Evelyn Tolbert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Zany Entertainment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Sarah McNamara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TAAA at Mayor's Ball</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Filipino American National Historical Society (FANHS) Chapter and Museum at Mayor's Ball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Jass Sangha Jan 2024</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Faye Harris (February 2024 Black History Month @ Central School)</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Dotty Nygard - Tracy Earth Day, Bike Life, Tracy Tree Foundation, awareness for Environmental Sustainability, over 3 decades with Sutter (April 27th)</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May- Steve Abercrombie for years as DARE officer, A Brighter Christmas, and TUSD School Board (May)</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a:latin typeface="Palatino Linotype"/>
                <a:ea typeface="Palatino Linotype"/>
                <a:cs typeface="Palatino Linotype"/>
                <a:sym typeface="Palatino Linotype"/>
              </a:rPr>
              <a:t>–</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a:latin typeface="Palatino Linotype"/>
                <a:ea typeface="Palatino Linotype"/>
                <a:cs typeface="Palatino Linotype"/>
                <a:sym typeface="Palatino Linotype"/>
              </a:rPr>
              <a:t>As City/County representative - I’m committed to doing my part and being part of boards of service:</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b="1" i="1">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b="1" i="1">
                <a:latin typeface="Palatino Linotype"/>
                <a:ea typeface="Palatino Linotype"/>
                <a:cs typeface="Palatino Linotype"/>
                <a:sym typeface="Palatino Linotype"/>
              </a:rPr>
              <a:t>CURRENT</a:t>
            </a:r>
            <a:endParaRPr sz="1100" b="1" i="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Char char="●"/>
            </a:pPr>
            <a:r>
              <a:rPr lang="en-US" sz="1100" b="1">
                <a:solidFill>
                  <a:srgbClr val="26282A"/>
                </a:solidFill>
                <a:latin typeface="Palatino Linotype"/>
                <a:ea typeface="Palatino Linotype"/>
                <a:cs typeface="Palatino Linotype"/>
                <a:sym typeface="Palatino Linotype"/>
              </a:rPr>
              <a:t>San Joaquin Council of Governments (</a:t>
            </a:r>
            <a:r>
              <a:rPr lang="en-US" sz="1100" b="1">
                <a:latin typeface="Palatino Linotype"/>
                <a:ea typeface="Palatino Linotype"/>
                <a:cs typeface="Palatino Linotype"/>
                <a:sym typeface="Palatino Linotype"/>
              </a:rPr>
              <a:t>SJCOG)</a:t>
            </a:r>
            <a:endParaRPr sz="1100" b="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Char char="●"/>
            </a:pPr>
            <a:r>
              <a:rPr lang="en-US" sz="1100">
                <a:solidFill>
                  <a:srgbClr val="26282A"/>
                </a:solidFill>
                <a:latin typeface="Palatino Linotype"/>
                <a:ea typeface="Palatino Linotype"/>
                <a:cs typeface="Palatino Linotype"/>
                <a:sym typeface="Palatino Linotype"/>
              </a:rPr>
              <a:t>Capitol Valley Regional Service Authority for Freeways and Expressways (CVR-SAFE) - Board of Directors</a:t>
            </a:r>
            <a:r>
              <a:rPr lang="en-US" sz="1100">
                <a:latin typeface="Palatino Linotype"/>
                <a:ea typeface="Palatino Linotype"/>
                <a:cs typeface="Palatino Linotype"/>
                <a:sym typeface="Palatino Linotype"/>
              </a:rPr>
              <a:t> - 2013-current</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b="1">
                <a:latin typeface="Palatino Linotype"/>
                <a:ea typeface="Palatino Linotype"/>
                <a:cs typeface="Palatino Linotype"/>
                <a:sym typeface="Palatino Linotype"/>
              </a:rPr>
              <a:t>San Joaquin Regional Rail Commission (ACE) - Chair</a:t>
            </a:r>
            <a:endParaRPr sz="1100" b="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rgbClr val="26282A"/>
              </a:buClr>
              <a:buSzPts val="1100"/>
              <a:buFont typeface="Palatino Linotype"/>
              <a:buChar char="●"/>
            </a:pPr>
            <a:r>
              <a:rPr lang="en-US" sz="1100">
                <a:solidFill>
                  <a:srgbClr val="26282A"/>
                </a:solidFill>
                <a:latin typeface="Palatino Linotype"/>
                <a:ea typeface="Palatino Linotype"/>
                <a:cs typeface="Palatino Linotype"/>
                <a:sym typeface="Palatino Linotype"/>
              </a:rPr>
              <a:t>San Joaquin Joint Powers Authority (SJJPA), Director </a:t>
            </a:r>
            <a:endParaRPr sz="1100">
              <a:solidFill>
                <a:srgbClr val="26282A"/>
              </a:solidFill>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National Association of Regional Councils (NARC) Board of Directors</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b="1">
                <a:latin typeface="Palatino Linotype"/>
                <a:ea typeface="Palatino Linotype"/>
                <a:cs typeface="Palatino Linotype"/>
                <a:sym typeface="Palatino Linotype"/>
              </a:rPr>
              <a:t>San Joaquin Partnership, Executive Board</a:t>
            </a:r>
            <a:endParaRPr sz="1100" b="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San Joaquin County Sheriff CAL-ID System/Remote Area Network Committee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b="1">
                <a:latin typeface="Palatino Linotype"/>
                <a:ea typeface="Palatino Linotype"/>
                <a:cs typeface="Palatino Linotype"/>
                <a:sym typeface="Palatino Linotype"/>
              </a:rPr>
              <a:t>League of California Cities Board of Directors, Director at Large</a:t>
            </a:r>
            <a:endParaRPr sz="1100" b="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San Joaquin County City Selection Committee Chair</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Altamont Regional Traffic Authority (ARTA) JPA</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b="1">
                <a:latin typeface="Palatino Linotype"/>
                <a:ea typeface="Palatino Linotype"/>
                <a:cs typeface="Palatino Linotype"/>
                <a:sym typeface="Palatino Linotype"/>
              </a:rPr>
              <a:t>San Joaquin Council of Government’s One Voice – Washington Annual Delegation for 10 years</a:t>
            </a:r>
            <a:endParaRPr sz="1100" b="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Megaregion Board Member (Representing SJCOG)</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Tracy Unified School District - Stem Community Collaborative</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b="1" i="1">
                <a:latin typeface="Palatino Linotype"/>
                <a:ea typeface="Palatino Linotype"/>
                <a:cs typeface="Palatino Linotype"/>
                <a:sym typeface="Palatino Linotype"/>
              </a:rPr>
              <a:t>PAST</a:t>
            </a:r>
            <a:endParaRPr sz="1100" b="1" i="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City and TUSD Liaison</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DVI Community Board</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City and Chamber Liaison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TUSD Bond - Chair</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b="1">
                <a:latin typeface="Palatino Linotype"/>
                <a:ea typeface="Palatino Linotype"/>
                <a:cs typeface="Palatino Linotype"/>
                <a:sym typeface="Palatino Linotype"/>
              </a:rPr>
              <a:t>I am proud to be a founding member of:</a:t>
            </a:r>
            <a:endParaRPr sz="1100" b="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Red Carpet/Anti-Bullying for TUSD</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TUSD DEI Committee </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Tracy Senior Association </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a:latin typeface="Palatino Linotype"/>
                <a:ea typeface="Palatino Linotype"/>
                <a:cs typeface="Palatino Linotype"/>
                <a:sym typeface="Palatino Linotype"/>
              </a:rPr>
              <a:t>–</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b="1">
                <a:latin typeface="Palatino Linotype"/>
                <a:ea typeface="Palatino Linotype"/>
                <a:cs typeface="Palatino Linotype"/>
                <a:sym typeface="Palatino Linotype"/>
              </a:rPr>
              <a:t>As a community leader in organizations, I’ve been a member of and held positions in:</a:t>
            </a:r>
            <a:endParaRPr sz="1100" b="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Tracy Chamber, Tracy Connects, Chair</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Kiwanis - Past president (First Female), Board Member, founding key club advisor for Mountain House High since 2010</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Student Discovery Program (mentoring 10th graders) at Kimball High 2010-2020</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Boys and Girls Clubs of Tracy Board Member - 10 years)</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Tracy African American Association - Past Treasurer (4 years), Juneteenth Chair (2 years), Assistant Education Chair</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Volunteer- Skills Path USA - Academic Decathlon Coach - for ABL/ West High 2011-2014</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Tracy Golden Agers- advocate for seniors</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Founder, ED Living on Purpose Mentoring Program</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Founding member of Anti-bullying committee and Equity Committee</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Member of the TUSD STEM Community Collaborative</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b="1">
                <a:latin typeface="Palatino Linotype"/>
                <a:ea typeface="Palatino Linotype"/>
                <a:cs typeface="Palatino Linotype"/>
                <a:sym typeface="Palatino Linotype"/>
              </a:rPr>
              <a:t>While in office, I continued to further my education and earned the following degrees and certifications: </a:t>
            </a:r>
            <a:endParaRPr sz="1100" b="1">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Doctorate in Theology, 2016</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American Leadership Foundation, Greater Valley, Class 8, 2016</a:t>
            </a:r>
            <a:endParaRPr sz="1100">
              <a:latin typeface="Palatino Linotype"/>
              <a:ea typeface="Palatino Linotype"/>
              <a:cs typeface="Palatino Linotype"/>
              <a:sym typeface="Palatino Linotype"/>
            </a:endParaRPr>
          </a:p>
          <a:p>
            <a:pPr marL="457200" lvl="0" indent="-298450" algn="l" rtl="0">
              <a:lnSpc>
                <a:spcPct val="115000"/>
              </a:lnSpc>
              <a:spcBef>
                <a:spcPts val="0"/>
              </a:spcBef>
              <a:spcAft>
                <a:spcPts val="0"/>
              </a:spcAft>
              <a:buClr>
                <a:schemeClr val="dk1"/>
              </a:buClr>
              <a:buSzPts val="1100"/>
              <a:buFont typeface="Palatino Linotype"/>
              <a:buChar char="●"/>
            </a:pPr>
            <a:r>
              <a:rPr lang="en-US" sz="1100">
                <a:latin typeface="Palatino Linotype"/>
                <a:ea typeface="Palatino Linotype"/>
                <a:cs typeface="Palatino Linotype"/>
                <a:sym typeface="Palatino Linotype"/>
              </a:rPr>
              <a:t>Delta Protection Leadership Program, 2024</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r>
              <a:rPr lang="en-US" sz="1100">
                <a:latin typeface="Palatino Linotype"/>
                <a:ea typeface="Palatino Linotype"/>
                <a:cs typeface="Palatino Linotype"/>
                <a:sym typeface="Palatino Linotype"/>
              </a:rPr>
              <a:t>I have also won numerous awards, including the most recent Susan B. Anthony Award, Ella Hutchins, Kiwanian of the Year, Key Club Advisor of the Year, and Sow a Seed Adult Mentor of the Year, for my extensive work in the community, serving humanity. </a:t>
            </a: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sz="1100">
              <a:latin typeface="Palatino Linotype"/>
              <a:ea typeface="Palatino Linotype"/>
              <a:cs typeface="Palatino Linotype"/>
              <a:sym typeface="Palatino Linotype"/>
            </a:endParaRPr>
          </a:p>
          <a:p>
            <a:pPr marL="0" lvl="0" indent="0" algn="l" rtl="0">
              <a:lnSpc>
                <a:spcPct val="115000"/>
              </a:lnSpc>
              <a:spcBef>
                <a:spcPts val="0"/>
              </a:spcBef>
              <a:spcAft>
                <a:spcPts val="0"/>
              </a:spcAft>
              <a:buClr>
                <a:schemeClr val="dk1"/>
              </a:buClr>
              <a:buSzPts val="1100"/>
              <a:buFont typeface="Arial"/>
              <a:buNone/>
            </a:pPr>
            <a:endParaRPr>
              <a:solidFill>
                <a:srgbClr val="0D0D0D"/>
              </a:solidFill>
              <a:latin typeface="Palatino Linotype"/>
              <a:ea typeface="Palatino Linotype"/>
              <a:cs typeface="Palatino Linotype"/>
              <a:sym typeface="Palatino Linotype"/>
            </a:endParaRPr>
          </a:p>
        </p:txBody>
      </p:sp>
      <p:sp>
        <p:nvSpPr>
          <p:cNvPr id="872" name="Google Shape;872;g2e03acfc112_2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e03acfc112_2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2e03acfc112_2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So now I ask you,  What is your seed? What is your contribution? </a:t>
            </a: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I encourage you to be authentically you and make your own contribution to your community.- I'll tell you what I tell our youth, what I learned in 6th grade... song,  "I'm somebody special" - It’s great to have mentors, but do you, Be uniquely you.</a:t>
            </a: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You can get some additional ideas at the 4th Annual Tracy Connects on Sept 21st</a:t>
            </a: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endParaRPr>
              <a:solidFill>
                <a:srgbClr val="0D0D0D"/>
              </a:solidFill>
              <a:latin typeface="Quattrocento Sans"/>
              <a:ea typeface="Quattrocento Sans"/>
              <a:cs typeface="Quattrocento Sans"/>
              <a:sym typeface="Quattrocento Sans"/>
            </a:endParaRPr>
          </a:p>
          <a:p>
            <a:pPr marL="0" lvl="0" indent="0" algn="l" rtl="0">
              <a:lnSpc>
                <a:spcPct val="138000"/>
              </a:lnSpc>
              <a:spcBef>
                <a:spcPts val="0"/>
              </a:spcBef>
              <a:spcAft>
                <a:spcPts val="0"/>
              </a:spcAft>
              <a:buClr>
                <a:schemeClr val="dk1"/>
              </a:buClr>
              <a:buSzPts val="1100"/>
              <a:buFont typeface="Arial"/>
              <a:buNone/>
            </a:pPr>
            <a:r>
              <a:rPr lang="en-US">
                <a:solidFill>
                  <a:srgbClr val="0D0D0D"/>
                </a:solidFill>
                <a:latin typeface="Quattrocento Sans"/>
                <a:ea typeface="Quattrocento Sans"/>
                <a:cs typeface="Quattrocento Sans"/>
                <a:sym typeface="Quattrocento Sans"/>
              </a:rPr>
              <a:t>- Also, don't let your seeds be wasted, don't let your branches dry up. Stay connected, expect and demand good customer service, expect business friendly relationship with our city. Speak up when progress is blocked. Look for ways water and nurture the future of Tracy.</a:t>
            </a:r>
            <a:endParaRPr>
              <a:solidFill>
                <a:srgbClr val="0D0D0D"/>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D0D0D"/>
              </a:buClr>
              <a:buSzPts val="1200"/>
              <a:buFont typeface="Quattrocento Sans"/>
              <a:buNone/>
            </a:pPr>
            <a:endParaRPr>
              <a:solidFill>
                <a:srgbClr val="0D0D0D"/>
              </a:solidFill>
              <a:latin typeface="Quattrocento Sans"/>
              <a:ea typeface="Quattrocento Sans"/>
              <a:cs typeface="Quattrocento Sans"/>
              <a:sym typeface="Quattrocento Sans"/>
            </a:endParaRPr>
          </a:p>
        </p:txBody>
      </p:sp>
      <p:sp>
        <p:nvSpPr>
          <p:cNvPr id="882" name="Google Shape;882;g2e03acfc112_2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e006419ed2_1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g2e006419ed2_19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I would like to introduce the City of Stockton’s Poet Laureate Tama Brisbane to bring to the stage an original piece in the Spoken Word.</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[3 minutes]</a:t>
            </a:r>
            <a:endParaRPr/>
          </a:p>
        </p:txBody>
      </p:sp>
      <p:sp>
        <p:nvSpPr>
          <p:cNvPr id="892" name="Google Shape;892;g2e006419ed2_19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I would also like to acknowledge our Tracy City Council: Mayor Nancy Young (who will join me here on stage later), Mayor Pro Tempore Eleassia Davis, and Council Members Dan Arriola, Matt Bedolla, and Dan Evans… along with our City Treasurer Mr. Ray McCray -  please give them a round of applause.</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[Applause]</a:t>
            </a:r>
            <a:endParaRPr/>
          </a:p>
          <a:p>
            <a:pPr marL="0" lvl="0" indent="0" algn="l" rtl="0">
              <a:spcBef>
                <a:spcPts val="0"/>
              </a:spcBef>
              <a:spcAft>
                <a:spcPts val="0"/>
              </a:spcAft>
              <a:buNone/>
            </a:pPr>
            <a:endParaRPr/>
          </a:p>
        </p:txBody>
      </p:sp>
      <p:sp>
        <p:nvSpPr>
          <p:cNvPr id="261" name="Google Shape;26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e006419ed2_2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g2e006419ed2_2_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solidFill>
                <a:srgbClr val="0D0D0D"/>
              </a:solidFill>
            </a:endParaRPr>
          </a:p>
          <a:p>
            <a:pPr marL="0" marR="0" lvl="0" indent="0" algn="l" rtl="0">
              <a:lnSpc>
                <a:spcPct val="100000"/>
              </a:lnSpc>
              <a:spcBef>
                <a:spcPts val="0"/>
              </a:spcBef>
              <a:spcAft>
                <a:spcPts val="0"/>
              </a:spcAft>
              <a:buSzPts val="1400"/>
              <a:buNone/>
            </a:pPr>
            <a:r>
              <a:rPr lang="en-US">
                <a:solidFill>
                  <a:srgbClr val="0D0D0D"/>
                </a:solidFill>
              </a:rPr>
              <a:t>Thank you ladies..</a:t>
            </a:r>
            <a:endParaRPr>
              <a:solidFill>
                <a:srgbClr val="0D0D0D"/>
              </a:solidFill>
            </a:endParaRPr>
          </a:p>
          <a:p>
            <a:pPr marL="0" marR="0" lvl="0" indent="0" algn="l" rtl="0">
              <a:lnSpc>
                <a:spcPct val="100000"/>
              </a:lnSpc>
              <a:spcBef>
                <a:spcPts val="0"/>
              </a:spcBef>
              <a:spcAft>
                <a:spcPts val="0"/>
              </a:spcAft>
              <a:buSzPts val="1400"/>
              <a:buNone/>
            </a:pPr>
            <a:r>
              <a:rPr lang="en-US">
                <a:solidFill>
                  <a:srgbClr val="0D0D0D"/>
                </a:solidFill>
              </a:rPr>
              <a:t>Before I get too deep in my presentation, I want to say thank you to all my family, friends, prayer warriors, mentors, and community that has made this 12-year journey worth the trip. There has been many sacrifices along the way, but my family, truly my extended family have been my strong support. First of all, God has kept my sanity. Thanks to my ride or die: the First Gentleman of Tracy, James Young, my children: my eldest Benjamin , his wife Dianne, and son (my grandson Little Benjamin), my son Michael, my daughter Lydia and her husband Andrew, my youngest son, Nathaniel, and my extended inherited children, god children, and grands. Of course I must mention my mom, Veronica and all my siblings. (Thank you to those who are here today. Please stand. –These are my support system.</a:t>
            </a:r>
            <a:endParaRPr/>
          </a:p>
        </p:txBody>
      </p:sp>
      <p:sp>
        <p:nvSpPr>
          <p:cNvPr id="905" name="Google Shape;905;g2e006419ed2_2_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e006419ed2_19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g2e006419ed2_19_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solidFill>
                  <a:srgbClr val="0D0D0D"/>
                </a:solidFill>
              </a:rPr>
              <a:t>[A video will be sent via [Drop Box to place in this spot] </a:t>
            </a:r>
            <a:r>
              <a:rPr lang="en-US" b="1" i="1">
                <a:solidFill>
                  <a:srgbClr val="0D0D0D"/>
                </a:solidFill>
              </a:rPr>
              <a:t>5 minutes</a:t>
            </a:r>
            <a:endParaRPr b="1" i="1">
              <a:solidFill>
                <a:srgbClr val="0D0D0D"/>
              </a:solidFill>
            </a:endParaRPr>
          </a:p>
          <a:p>
            <a:pPr marL="0" marR="0" lvl="0" indent="0" algn="l" rtl="0">
              <a:lnSpc>
                <a:spcPct val="100000"/>
              </a:lnSpc>
              <a:spcBef>
                <a:spcPts val="0"/>
              </a:spcBef>
              <a:spcAft>
                <a:spcPts val="0"/>
              </a:spcAft>
              <a:buSzPts val="1400"/>
              <a:buNone/>
            </a:pPr>
            <a:endParaRPr>
              <a:solidFill>
                <a:srgbClr val="0D0D0D"/>
              </a:solidFill>
            </a:endParaRPr>
          </a:p>
          <a:p>
            <a:pPr marL="0" marR="0" lvl="0" indent="0" algn="l" rtl="0">
              <a:lnSpc>
                <a:spcPct val="100000"/>
              </a:lnSpc>
              <a:spcBef>
                <a:spcPts val="0"/>
              </a:spcBef>
              <a:spcAft>
                <a:spcPts val="0"/>
              </a:spcAft>
              <a:buSzPts val="1400"/>
              <a:buNone/>
            </a:pPr>
            <a:r>
              <a:rPr lang="en-US">
                <a:solidFill>
                  <a:srgbClr val="0D0D0D"/>
                </a:solidFill>
              </a:rPr>
              <a:t>This is a tribute from my family who have sacrificed to share my life with all of Tracy and the region these past 12 years. This is their message they want to share.</a:t>
            </a:r>
            <a:endParaRPr/>
          </a:p>
        </p:txBody>
      </p:sp>
      <p:sp>
        <p:nvSpPr>
          <p:cNvPr id="919" name="Google Shape;919;g2e006419ed2_19_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726e784d62_1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726e784d62_1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g2726e784d62_15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2725feb06e4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g2725feb06e4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Quattrocento Sans"/>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D0D0D"/>
              </a:buClr>
              <a:buSzPts val="1200"/>
              <a:buFont typeface="Quattrocento Sans"/>
              <a:buNone/>
            </a:pPr>
            <a:r>
              <a:rPr lang="en-US" sz="1200" b="0" i="0" u="none" strike="noStrike" cap="none">
                <a:solidFill>
                  <a:schemeClr val="dk1"/>
                </a:solidFill>
                <a:latin typeface="Calibri"/>
                <a:ea typeface="Calibri"/>
                <a:cs typeface="Calibri"/>
                <a:sym typeface="Calibri"/>
              </a:rPr>
              <a:t>I want to also add a note on a </a:t>
            </a:r>
            <a:r>
              <a:rPr lang="en-US"/>
              <a:t>chalkboard</a:t>
            </a:r>
            <a:r>
              <a:rPr lang="en-US" sz="1200" b="0" i="0" u="none" strike="noStrike" cap="none">
                <a:solidFill>
                  <a:schemeClr val="dk1"/>
                </a:solidFill>
                <a:latin typeface="Calibri"/>
                <a:ea typeface="Calibri"/>
                <a:cs typeface="Calibri"/>
                <a:sym typeface="Calibri"/>
              </a:rPr>
              <a:t> near my office that reminds us “You can</a:t>
            </a:r>
            <a:r>
              <a:rPr lang="en-US"/>
              <a:t>’</a:t>
            </a:r>
            <a:r>
              <a:rPr lang="en-US" sz="1200" b="0" i="0" u="none" strike="noStrike" cap="none">
                <a:solidFill>
                  <a:schemeClr val="dk1"/>
                </a:solidFill>
                <a:latin typeface="Calibri"/>
                <a:ea typeface="Calibri"/>
                <a:cs typeface="Calibri"/>
                <a:sym typeface="Calibri"/>
              </a:rPr>
              <a:t>t go back </a:t>
            </a:r>
            <a:r>
              <a:rPr lang="en-US"/>
              <a:t>and</a:t>
            </a:r>
            <a:r>
              <a:rPr lang="en-US" sz="1200" b="0" i="0" u="none" strike="noStrike" cap="none">
                <a:solidFill>
                  <a:schemeClr val="dk1"/>
                </a:solidFill>
                <a:latin typeface="Calibri"/>
                <a:ea typeface="Calibri"/>
                <a:cs typeface="Calibri"/>
                <a:sym typeface="Calibri"/>
              </a:rPr>
              <a:t> change the beginning, </a:t>
            </a:r>
            <a:r>
              <a:rPr lang="en-US"/>
              <a:t>so</a:t>
            </a:r>
            <a:r>
              <a:rPr lang="en-US" sz="1200" b="0" i="0" u="none" strike="noStrike" cap="none">
                <a:solidFill>
                  <a:schemeClr val="dk1"/>
                </a:solidFill>
                <a:latin typeface="Calibri"/>
                <a:ea typeface="Calibri"/>
                <a:cs typeface="Calibri"/>
                <a:sym typeface="Calibri"/>
              </a:rPr>
              <a:t> start where you are </a:t>
            </a:r>
            <a:r>
              <a:rPr lang="en-US"/>
              <a:t>and</a:t>
            </a:r>
            <a:r>
              <a:rPr lang="en-US" sz="1200" b="0" i="0" u="none" strike="noStrike" cap="none">
                <a:solidFill>
                  <a:schemeClr val="dk1"/>
                </a:solidFill>
                <a:latin typeface="Calibri"/>
                <a:ea typeface="Calibri"/>
                <a:cs typeface="Calibri"/>
                <a:sym typeface="Calibri"/>
              </a:rPr>
              <a:t> change the ending.”</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D0D0D"/>
              </a:buClr>
              <a:buSzPts val="1200"/>
              <a:buFont typeface="Quattrocento Sans"/>
              <a:buNone/>
            </a:pPr>
            <a:endParaRPr/>
          </a:p>
          <a:p>
            <a:pPr marL="0" marR="0" lvl="0" indent="0" algn="l" rtl="0">
              <a:lnSpc>
                <a:spcPct val="100000"/>
              </a:lnSpc>
              <a:spcBef>
                <a:spcPts val="0"/>
              </a:spcBef>
              <a:spcAft>
                <a:spcPts val="0"/>
              </a:spcAft>
              <a:buClr>
                <a:srgbClr val="0D0D0D"/>
              </a:buClr>
              <a:buSzPts val="1200"/>
              <a:buFont typeface="Quattrocento Sans"/>
              <a:buNone/>
            </a:pPr>
            <a:r>
              <a:rPr lang="en-US"/>
              <a:t>There’s hope ahead if every seed planted forward is planting on and with purpose.</a:t>
            </a:r>
            <a:endParaRPr/>
          </a:p>
        </p:txBody>
      </p:sp>
      <p:sp>
        <p:nvSpPr>
          <p:cNvPr id="937" name="Google Shape;937;g2725feb06e4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0D0D0D"/>
                </a:solidFill>
              </a:rPr>
              <a:t>???</a:t>
            </a:r>
            <a:endParaRPr>
              <a:solidFill>
                <a:srgbClr val="0D0D0D"/>
              </a:solidFill>
            </a:endParaRPr>
          </a:p>
          <a:p>
            <a:pPr marL="0" marR="0" lvl="0" indent="0" algn="l" rtl="0">
              <a:spcBef>
                <a:spcPts val="0"/>
              </a:spcBef>
              <a:spcAft>
                <a:spcPts val="0"/>
              </a:spcAft>
              <a:buNone/>
            </a:pPr>
            <a:r>
              <a:rPr lang="en-US">
                <a:solidFill>
                  <a:srgbClr val="0D0D0D"/>
                </a:solidFill>
              </a:rPr>
              <a:t>As we reflect on our achievements in 2023 through today, it is clear that we have made significant progress towards our goals. From the adoption of the City's Ten-Year Economic Development Strategic Plan to critical infrastructure projects like the I-580 Corral Hollow Road Interchange, we have laid the groundwork for a prosperous future.</a:t>
            </a:r>
            <a:endParaRPr/>
          </a:p>
          <a:p>
            <a:pPr marL="0" marR="0" lvl="0" indent="0" algn="l" rtl="0">
              <a:spcBef>
                <a:spcPts val="3000"/>
              </a:spcBef>
              <a:spcAft>
                <a:spcPts val="0"/>
              </a:spcAft>
              <a:buNone/>
            </a:pPr>
            <a:r>
              <a:rPr lang="en-US">
                <a:solidFill>
                  <a:srgbClr val="0D0D0D"/>
                </a:solidFill>
              </a:rPr>
              <a:t>Looking ahead, we remain committed to our strategic priorities, and will continue to build a city that is resilient, inclusive, and forward-thinking.</a:t>
            </a:r>
            <a:endParaRPr>
              <a:solidFill>
                <a:srgbClr val="0D0D0D"/>
              </a:solidFill>
            </a:endParaRPr>
          </a:p>
          <a:p>
            <a:pPr marL="0" marR="0" lvl="0" indent="0" algn="l" rtl="0">
              <a:spcBef>
                <a:spcPts val="3000"/>
              </a:spcBef>
              <a:spcAft>
                <a:spcPts val="0"/>
              </a:spcAft>
              <a:buNone/>
            </a:pPr>
            <a:r>
              <a:rPr lang="en-US">
                <a:solidFill>
                  <a:srgbClr val="0D0D0D"/>
                </a:solidFill>
              </a:rPr>
              <a:t>I want to thank each and every one of you for your continued support and dedication to our community. Together, we have accomplished so much, and I am confident that through our collective and collaborative efforts, we will overcome every challenge that comes our way. As we continue to plant the SEEDS of success, let us remember to support the watering for each other's seeds and don’t be afraid to speak up. If we do that, the future of Tracy is bright, and the best is yet to come.</a:t>
            </a:r>
            <a:endParaRPr/>
          </a:p>
          <a:p>
            <a:pPr marL="0" lvl="0" indent="0" algn="l" rtl="0">
              <a:spcBef>
                <a:spcPts val="1500"/>
              </a:spcBef>
              <a:spcAft>
                <a:spcPts val="0"/>
              </a:spcAft>
              <a:buNone/>
            </a:pPr>
            <a:endParaRPr/>
          </a:p>
          <a:p>
            <a:pPr marL="0" lvl="0" indent="0" algn="l" rtl="0">
              <a:spcBef>
                <a:spcPts val="0"/>
              </a:spcBef>
              <a:spcAft>
                <a:spcPts val="0"/>
              </a:spcAft>
              <a:buNone/>
            </a:pPr>
            <a:r>
              <a:rPr lang="en-US"/>
              <a:t>I wish you all much success. </a:t>
            </a:r>
            <a:endParaRPr b="1"/>
          </a:p>
        </p:txBody>
      </p:sp>
      <p:sp>
        <p:nvSpPr>
          <p:cNvPr id="946" name="Google Shape;94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I would like to thank the officials and representatives from the state and county who have joined us this morning:</a:t>
            </a:r>
            <a:endParaRPr dirty="0"/>
          </a:p>
          <a:p>
            <a:pPr marL="0" lvl="0" indent="0" algn="l" rtl="0">
              <a:spcBef>
                <a:spcPts val="0"/>
              </a:spcBef>
              <a:spcAft>
                <a:spcPts val="0"/>
              </a:spcAft>
              <a:buNone/>
            </a:pPr>
            <a:endParaRPr sz="1200" dirty="0"/>
          </a:p>
          <a:p>
            <a:pPr marL="457200" lvl="0" indent="0" algn="l" rtl="0">
              <a:lnSpc>
                <a:spcPct val="115000"/>
              </a:lnSpc>
              <a:spcBef>
                <a:spcPts val="0"/>
              </a:spcBef>
              <a:spcAft>
                <a:spcPts val="0"/>
              </a:spcAft>
              <a:buClr>
                <a:schemeClr val="dk1"/>
              </a:buClr>
              <a:buSzPts val="1100"/>
              <a:buFont typeface="Arial"/>
              <a:buNone/>
            </a:pPr>
            <a:r>
              <a:rPr lang="en-US" dirty="0"/>
              <a:t>I’ve added some current 2024 information…</a:t>
            </a:r>
            <a:endParaRPr dirty="0"/>
          </a:p>
          <a:p>
            <a:pPr marL="457200" lvl="0" indent="0" algn="l" rtl="0">
              <a:lnSpc>
                <a:spcPct val="115000"/>
              </a:lnSpc>
              <a:spcBef>
                <a:spcPts val="0"/>
              </a:spcBef>
              <a:spcAft>
                <a:spcPts val="0"/>
              </a:spcAft>
              <a:buClr>
                <a:schemeClr val="dk1"/>
              </a:buClr>
              <a:buSzPts val="1100"/>
              <a:buFont typeface="Arial"/>
              <a:buNone/>
            </a:pPr>
            <a:r>
              <a:rPr lang="en-US" dirty="0"/>
              <a:t>I would like to thank the officials and representatives from the state and county who have joined us this morning:</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San Joaquin Supervisor Robert Rickman</a:t>
            </a:r>
            <a:endParaRPr dirty="0"/>
          </a:p>
          <a:p>
            <a:pPr marL="457200" lvl="0" indent="0" algn="l" rtl="0">
              <a:lnSpc>
                <a:spcPct val="115000"/>
              </a:lnSpc>
              <a:spcBef>
                <a:spcPts val="0"/>
              </a:spcBef>
              <a:spcAft>
                <a:spcPts val="0"/>
              </a:spcAft>
              <a:buClr>
                <a:schemeClr val="dk1"/>
              </a:buClr>
              <a:buSzPts val="1100"/>
              <a:buFont typeface="Arial"/>
              <a:buNone/>
            </a:pPr>
            <a:r>
              <a:rPr lang="en-US" dirty="0"/>
              <a:t> Melissa Santos , representing Congressman Josh Harder’s Office</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Now, I would like to ask Apostle Dr. Cynthia Chess of Mountain’s Hope Community Worship Center to lead the invocation.</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[Invocation]</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Thank you, Dr. Chess.</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Please stand for the Presentation of Colors by the Merrill West High School Air Force JROTC Cadet Lieutenant Colonel Jessica Perez.</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[Jessica Speaks from Script]</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I would like to welcome Bailey Poole to the stage, who will be singing the National Anthem and  Reece Dent to the stage who will sing the Negro National Anthem.</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***SHUTTER PROJECTOR***</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[Colors get posted, National Anthem]</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Thank you. [Guests Exit] </a:t>
            </a:r>
            <a:endParaRPr dirty="0"/>
          </a:p>
          <a:p>
            <a:pPr marL="457200" lvl="0" indent="0" algn="l" rtl="0">
              <a:lnSpc>
                <a:spcPct val="115000"/>
              </a:lnSpc>
              <a:spcBef>
                <a:spcPts val="0"/>
              </a:spcBef>
              <a:spcAft>
                <a:spcPts val="0"/>
              </a:spcAft>
              <a:buClr>
                <a:schemeClr val="dk1"/>
              </a:buClr>
              <a:buSzPts val="1100"/>
              <a:buFont typeface="Arial"/>
              <a:buNone/>
            </a:pPr>
            <a:br>
              <a:rPr lang="en-US" dirty="0"/>
            </a:br>
            <a:r>
              <a:rPr lang="en-US" dirty="0"/>
              <a:t> *CLICK TO TRACY CONNECTS SLIDE*</a:t>
            </a:r>
            <a:endParaRPr dirty="0"/>
          </a:p>
          <a:p>
            <a:pPr marL="457200" lvl="0" indent="0" algn="l" rtl="0">
              <a:lnSpc>
                <a:spcPct val="115000"/>
              </a:lnSpc>
              <a:spcBef>
                <a:spcPts val="0"/>
              </a:spcBef>
              <a:spcAft>
                <a:spcPts val="0"/>
              </a:spcAft>
              <a:buClr>
                <a:schemeClr val="dk1"/>
              </a:buClr>
              <a:buSzPts val="1100"/>
              <a:buFont typeface="Arial"/>
              <a:buNone/>
            </a:pPr>
            <a:br>
              <a:rPr lang="en-US" dirty="0"/>
            </a:br>
            <a:endParaRPr dirty="0"/>
          </a:p>
          <a:p>
            <a:pPr marL="0" lvl="0" indent="0" algn="l" rtl="0">
              <a:spcBef>
                <a:spcPts val="0"/>
              </a:spcBef>
              <a:spcAft>
                <a:spcPts val="0"/>
              </a:spcAft>
              <a:buNone/>
            </a:pPr>
            <a:endParaRPr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Thank you. [Guests Exit] </a:t>
            </a:r>
            <a:endParaRPr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*CLICK TO TRACY CONNECTS SLIDE*</a:t>
            </a:r>
            <a:endParaRPr dirty="0"/>
          </a:p>
          <a:p>
            <a:pPr marL="0" lvl="0" indent="0" algn="l" rtl="0">
              <a:spcBef>
                <a:spcPts val="0"/>
              </a:spcBef>
              <a:spcAft>
                <a:spcPts val="0"/>
              </a:spcAft>
              <a:buNone/>
            </a:pPr>
            <a:endParaRPr dirty="0"/>
          </a:p>
        </p:txBody>
      </p:sp>
      <p:sp>
        <p:nvSpPr>
          <p:cNvPr id="273" name="Google Shape;27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Here are some upcoming events to look forward to – sign up to receive our weekly updates by visiting TracyChamber.org!</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Now, I would like to introduce our guest speaker.</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*CLICK TO IMEL BIO*</a:t>
            </a:r>
            <a:endParaRPr/>
          </a:p>
          <a:p>
            <a:pPr marL="0" lvl="0" indent="0" algn="l" rtl="0">
              <a:spcBef>
                <a:spcPts val="0"/>
              </a:spcBef>
              <a:spcAft>
                <a:spcPts val="0"/>
              </a:spcAft>
              <a:buNone/>
            </a:pPr>
            <a:endParaRPr/>
          </a:p>
        </p:txBody>
      </p:sp>
      <p:sp>
        <p:nvSpPr>
          <p:cNvPr id="289" name="Google Shape;28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60"/>
          <p:cNvSpPr txBox="1">
            <a:spLocks noGrp="1"/>
          </p:cNvSpPr>
          <p:nvPr>
            <p:ph type="ctrTitle"/>
          </p:nvPr>
        </p:nvSpPr>
        <p:spPr>
          <a:xfrm>
            <a:off x="435429" y="1600201"/>
            <a:ext cx="7986531" cy="182879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500"/>
              <a:buFont typeface="Palatino Linotype"/>
              <a:buNone/>
              <a:defRPr sz="4500" b="1">
                <a:solidFill>
                  <a:schemeClr val="lt1"/>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0"/>
          <p:cNvSpPr txBox="1">
            <a:spLocks noGrp="1"/>
          </p:cNvSpPr>
          <p:nvPr>
            <p:ph type="subTitle" idx="1"/>
          </p:nvPr>
        </p:nvSpPr>
        <p:spPr>
          <a:xfrm>
            <a:off x="435429" y="3429000"/>
            <a:ext cx="7986531" cy="6829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1EEDB"/>
              </a:buClr>
              <a:buSzPts val="2100"/>
              <a:buNone/>
              <a:defRPr sz="2100" b="0" i="0">
                <a:solidFill>
                  <a:srgbClr val="F1EEDB"/>
                </a:solidFill>
                <a:latin typeface="Palatino Linotype"/>
                <a:ea typeface="Palatino Linotype"/>
                <a:cs typeface="Palatino Linotype"/>
                <a:sym typeface="Palatino Linotype"/>
              </a:defRPr>
            </a:lvl1pPr>
            <a:lvl2pPr lvl="1" algn="ctr">
              <a:lnSpc>
                <a:spcPct val="90000"/>
              </a:lnSpc>
              <a:spcBef>
                <a:spcPts val="500"/>
              </a:spcBef>
              <a:spcAft>
                <a:spcPts val="0"/>
              </a:spcAft>
              <a:buClr>
                <a:schemeClr val="dk1"/>
              </a:buClr>
              <a:buSzPts val="1500"/>
              <a:buNone/>
              <a:defRPr sz="1500"/>
            </a:lvl2pPr>
            <a:lvl3pPr lvl="2" algn="ctr">
              <a:lnSpc>
                <a:spcPct val="90000"/>
              </a:lnSpc>
              <a:spcBef>
                <a:spcPts val="500"/>
              </a:spcBef>
              <a:spcAft>
                <a:spcPts val="0"/>
              </a:spcAft>
              <a:buClr>
                <a:schemeClr val="dk1"/>
              </a:buClr>
              <a:buSzPts val="1350"/>
              <a:buNone/>
              <a:defRPr sz="135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Slide 3">
  <p:cSld name="Content Slide 3">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69"/>
          <p:cNvSpPr txBox="1">
            <a:spLocks noGrp="1"/>
          </p:cNvSpPr>
          <p:nvPr>
            <p:ph type="sldNum" idx="12"/>
          </p:nvPr>
        </p:nvSpPr>
        <p:spPr>
          <a:xfrm>
            <a:off x="9130745"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46612D"/>
                </a:solidFill>
                <a:latin typeface="Calibri"/>
                <a:ea typeface="Calibri"/>
                <a:cs typeface="Calibri"/>
                <a:sym typeface="Calibri"/>
              </a:defRPr>
            </a:lvl1pPr>
            <a:lvl2pPr marL="0" lvl="1" indent="0" algn="r">
              <a:spcBef>
                <a:spcPts val="0"/>
              </a:spcBef>
              <a:buNone/>
              <a:defRPr sz="1200">
                <a:solidFill>
                  <a:srgbClr val="46612D"/>
                </a:solidFill>
                <a:latin typeface="Calibri"/>
                <a:ea typeface="Calibri"/>
                <a:cs typeface="Calibri"/>
                <a:sym typeface="Calibri"/>
              </a:defRPr>
            </a:lvl2pPr>
            <a:lvl3pPr marL="0" lvl="2" indent="0" algn="r">
              <a:spcBef>
                <a:spcPts val="0"/>
              </a:spcBef>
              <a:buNone/>
              <a:defRPr sz="1200">
                <a:solidFill>
                  <a:srgbClr val="46612D"/>
                </a:solidFill>
                <a:latin typeface="Calibri"/>
                <a:ea typeface="Calibri"/>
                <a:cs typeface="Calibri"/>
                <a:sym typeface="Calibri"/>
              </a:defRPr>
            </a:lvl3pPr>
            <a:lvl4pPr marL="0" lvl="3" indent="0" algn="r">
              <a:spcBef>
                <a:spcPts val="0"/>
              </a:spcBef>
              <a:buNone/>
              <a:defRPr sz="1200">
                <a:solidFill>
                  <a:srgbClr val="46612D"/>
                </a:solidFill>
                <a:latin typeface="Calibri"/>
                <a:ea typeface="Calibri"/>
                <a:cs typeface="Calibri"/>
                <a:sym typeface="Calibri"/>
              </a:defRPr>
            </a:lvl4pPr>
            <a:lvl5pPr marL="0" lvl="4" indent="0" algn="r">
              <a:spcBef>
                <a:spcPts val="0"/>
              </a:spcBef>
              <a:buNone/>
              <a:defRPr sz="1200">
                <a:solidFill>
                  <a:srgbClr val="46612D"/>
                </a:solidFill>
                <a:latin typeface="Calibri"/>
                <a:ea typeface="Calibri"/>
                <a:cs typeface="Calibri"/>
                <a:sym typeface="Calibri"/>
              </a:defRPr>
            </a:lvl5pPr>
            <a:lvl6pPr marL="0" lvl="5" indent="0" algn="r">
              <a:spcBef>
                <a:spcPts val="0"/>
              </a:spcBef>
              <a:buNone/>
              <a:defRPr sz="1200">
                <a:solidFill>
                  <a:srgbClr val="46612D"/>
                </a:solidFill>
                <a:latin typeface="Calibri"/>
                <a:ea typeface="Calibri"/>
                <a:cs typeface="Calibri"/>
                <a:sym typeface="Calibri"/>
              </a:defRPr>
            </a:lvl6pPr>
            <a:lvl7pPr marL="0" lvl="6" indent="0" algn="r">
              <a:spcBef>
                <a:spcPts val="0"/>
              </a:spcBef>
              <a:buNone/>
              <a:defRPr sz="1200">
                <a:solidFill>
                  <a:srgbClr val="46612D"/>
                </a:solidFill>
                <a:latin typeface="Calibri"/>
                <a:ea typeface="Calibri"/>
                <a:cs typeface="Calibri"/>
                <a:sym typeface="Calibri"/>
              </a:defRPr>
            </a:lvl7pPr>
            <a:lvl8pPr marL="0" lvl="7" indent="0" algn="r">
              <a:spcBef>
                <a:spcPts val="0"/>
              </a:spcBef>
              <a:buNone/>
              <a:defRPr sz="1200">
                <a:solidFill>
                  <a:srgbClr val="46612D"/>
                </a:solidFill>
                <a:latin typeface="Calibri"/>
                <a:ea typeface="Calibri"/>
                <a:cs typeface="Calibri"/>
                <a:sym typeface="Calibri"/>
              </a:defRPr>
            </a:lvl8pPr>
            <a:lvl9pPr marL="0" lvl="8" indent="0" algn="r">
              <a:spcBef>
                <a:spcPts val="0"/>
              </a:spcBef>
              <a:buNone/>
              <a:defRPr sz="1200">
                <a:solidFill>
                  <a:srgbClr val="46612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69"/>
          <p:cNvSpPr txBox="1">
            <a:spLocks noGrp="1"/>
          </p:cNvSpPr>
          <p:nvPr>
            <p:ph type="title"/>
          </p:nvPr>
        </p:nvSpPr>
        <p:spPr>
          <a:xfrm>
            <a:off x="2964777" y="386383"/>
            <a:ext cx="8909169" cy="6318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6612D"/>
              </a:buClr>
              <a:buSzPts val="4400"/>
              <a:buFont typeface="Calibri"/>
              <a:buNone/>
              <a:defRPr sz="4400">
                <a:solidFill>
                  <a:srgbClr val="46612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69"/>
          <p:cNvSpPr txBox="1">
            <a:spLocks noGrp="1"/>
          </p:cNvSpPr>
          <p:nvPr>
            <p:ph type="body" idx="1"/>
          </p:nvPr>
        </p:nvSpPr>
        <p:spPr>
          <a:xfrm>
            <a:off x="2915478" y="1162879"/>
            <a:ext cx="8958468" cy="519347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Dark">
  <p:cSld name="Title-Dark">
    <p:spTree>
      <p:nvGrpSpPr>
        <p:cNvPr id="1" name="Shape 59"/>
        <p:cNvGrpSpPr/>
        <p:nvPr/>
      </p:nvGrpSpPr>
      <p:grpSpPr>
        <a:xfrm>
          <a:off x="0" y="0"/>
          <a:ext cx="0" cy="0"/>
          <a:chOff x="0" y="0"/>
          <a:chExt cx="0" cy="0"/>
        </a:xfrm>
      </p:grpSpPr>
      <p:sp>
        <p:nvSpPr>
          <p:cNvPr id="60" name="Google Shape;60;g272230e7e2c_2_1"/>
          <p:cNvSpPr txBox="1">
            <a:spLocks noGrp="1"/>
          </p:cNvSpPr>
          <p:nvPr>
            <p:ph type="ctrTitle"/>
          </p:nvPr>
        </p:nvSpPr>
        <p:spPr>
          <a:xfrm>
            <a:off x="0" y="2323989"/>
            <a:ext cx="10665521" cy="1330076"/>
          </a:xfrm>
          <a:prstGeom prst="rect">
            <a:avLst/>
          </a:prstGeom>
          <a:noFill/>
          <a:ln>
            <a:noFill/>
          </a:ln>
        </p:spPr>
        <p:txBody>
          <a:bodyPr spcFirstLastPara="1" wrap="square" lIns="304800" tIns="609600" rIns="0" bIns="0" anchor="t" anchorCtr="0">
            <a:noAutofit/>
          </a:bodyPr>
          <a:lstStyle>
            <a:lvl1pPr marR="0" lvl="0" algn="l" rtl="0">
              <a:lnSpc>
                <a:spcPct val="100000"/>
              </a:lnSpc>
              <a:spcBef>
                <a:spcPts val="0"/>
              </a:spcBef>
              <a:spcAft>
                <a:spcPts val="0"/>
              </a:spcAft>
              <a:buClr>
                <a:srgbClr val="DBF5FF"/>
              </a:buClr>
              <a:buSzPts val="7500"/>
              <a:buFont typeface="Arial"/>
              <a:buNone/>
              <a:defRPr sz="7500" b="0" i="0" u="none" strike="noStrike" cap="none">
                <a:solidFill>
                  <a:srgbClr val="DBF5FF"/>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a:endParaRPr/>
          </a:p>
        </p:txBody>
      </p:sp>
      <p:sp>
        <p:nvSpPr>
          <p:cNvPr id="61" name="Google Shape;61;g272230e7e2c_2_1"/>
          <p:cNvSpPr txBox="1">
            <a:spLocks noGrp="1"/>
          </p:cNvSpPr>
          <p:nvPr>
            <p:ph type="subTitle" idx="1"/>
          </p:nvPr>
        </p:nvSpPr>
        <p:spPr>
          <a:xfrm>
            <a:off x="-1" y="3927937"/>
            <a:ext cx="10665521" cy="421323"/>
          </a:xfrm>
          <a:prstGeom prst="rect">
            <a:avLst/>
          </a:prstGeom>
          <a:noFill/>
          <a:ln>
            <a:noFill/>
          </a:ln>
        </p:spPr>
        <p:txBody>
          <a:bodyPr spcFirstLastPara="1" wrap="square" lIns="304800" tIns="0" rIns="0" bIns="0" anchor="t" anchorCtr="0">
            <a:noAutofit/>
          </a:bodyPr>
          <a:lstStyle>
            <a:lvl1pPr marR="0" lvl="0" algn="l" rtl="0">
              <a:lnSpc>
                <a:spcPct val="90000"/>
              </a:lnSpc>
              <a:spcBef>
                <a:spcPts val="1000"/>
              </a:spcBef>
              <a:spcAft>
                <a:spcPts val="0"/>
              </a:spcAft>
              <a:buClr>
                <a:srgbClr val="DBF5FF"/>
              </a:buClr>
              <a:buSzPts val="3200"/>
              <a:buFont typeface="Arial"/>
              <a:buNone/>
              <a:defRPr sz="3200" b="0" i="0" u="none" strike="noStrike" cap="none">
                <a:solidFill>
                  <a:srgbClr val="DBF5FF"/>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62" name="Google Shape;62;g272230e7e2c_2_1"/>
          <p:cNvPicPr preferRelativeResize="0"/>
          <p:nvPr/>
        </p:nvPicPr>
        <p:blipFill rotWithShape="1">
          <a:blip r:embed="rId2">
            <a:alphaModFix/>
          </a:blip>
          <a:srcRect/>
          <a:stretch/>
        </p:blipFill>
        <p:spPr>
          <a:xfrm>
            <a:off x="363779" y="5586605"/>
            <a:ext cx="4065740" cy="926525"/>
          </a:xfrm>
          <a:prstGeom prst="rect">
            <a:avLst/>
          </a:prstGeom>
          <a:noFill/>
          <a:ln>
            <a:noFill/>
          </a:ln>
        </p:spPr>
      </p:pic>
      <p:pic>
        <p:nvPicPr>
          <p:cNvPr id="63" name="Google Shape;63;g272230e7e2c_2_1" descr="A picture containing text, candelabrum, light, crosswalk&#10;&#10;Description automatically generated"/>
          <p:cNvPicPr preferRelativeResize="0"/>
          <p:nvPr/>
        </p:nvPicPr>
        <p:blipFill rotWithShape="1">
          <a:blip r:embed="rId3">
            <a:alphaModFix/>
          </a:blip>
          <a:srcRect/>
          <a:stretch/>
        </p:blipFill>
        <p:spPr>
          <a:xfrm>
            <a:off x="0" y="0"/>
            <a:ext cx="12192000" cy="2286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Dark" type="obj">
  <p:cSld name="OBJECT">
    <p:spTree>
      <p:nvGrpSpPr>
        <p:cNvPr id="1" name="Shape 64"/>
        <p:cNvGrpSpPr/>
        <p:nvPr/>
      </p:nvGrpSpPr>
      <p:grpSpPr>
        <a:xfrm>
          <a:off x="0" y="0"/>
          <a:ext cx="0" cy="0"/>
          <a:chOff x="0" y="0"/>
          <a:chExt cx="0" cy="0"/>
        </a:xfrm>
      </p:grpSpPr>
      <p:sp>
        <p:nvSpPr>
          <p:cNvPr id="65" name="Google Shape;65;g272230e7e2c_2_6"/>
          <p:cNvSpPr txBox="1">
            <a:spLocks noGrp="1"/>
          </p:cNvSpPr>
          <p:nvPr>
            <p:ph type="title"/>
          </p:nvPr>
        </p:nvSpPr>
        <p:spPr>
          <a:xfrm>
            <a:off x="0" y="0"/>
            <a:ext cx="9144000" cy="1088353"/>
          </a:xfrm>
          <a:prstGeom prst="rect">
            <a:avLst/>
          </a:prstGeom>
          <a:noFill/>
          <a:ln>
            <a:noFill/>
          </a:ln>
        </p:spPr>
        <p:txBody>
          <a:bodyPr spcFirstLastPara="1" wrap="square" lIns="304800" tIns="365725" rIns="0" bIns="0" anchor="t" anchorCtr="0">
            <a:noAutofit/>
          </a:bodyPr>
          <a:lstStyle>
            <a:lvl1pPr marR="0" lvl="0" algn="l" rtl="0">
              <a:lnSpc>
                <a:spcPct val="100000"/>
              </a:lnSpc>
              <a:spcBef>
                <a:spcPts val="0"/>
              </a:spcBef>
              <a:spcAft>
                <a:spcPts val="0"/>
              </a:spcAft>
              <a:buClr>
                <a:srgbClr val="DBF5FF"/>
              </a:buClr>
              <a:buSzPts val="7500"/>
              <a:buFont typeface="Arial"/>
              <a:buNone/>
              <a:defRPr sz="7500" b="0" i="0" u="none" strike="noStrike" cap="none">
                <a:solidFill>
                  <a:srgbClr val="DBF5FF"/>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a:endParaRPr/>
          </a:p>
        </p:txBody>
      </p:sp>
      <p:sp>
        <p:nvSpPr>
          <p:cNvPr id="66" name="Google Shape;66;g272230e7e2c_2_6"/>
          <p:cNvSpPr txBox="1">
            <a:spLocks noGrp="1"/>
          </p:cNvSpPr>
          <p:nvPr>
            <p:ph type="body" idx="1"/>
          </p:nvPr>
        </p:nvSpPr>
        <p:spPr>
          <a:xfrm>
            <a:off x="0" y="1095039"/>
            <a:ext cx="9144000" cy="4674608"/>
          </a:xfrm>
          <a:prstGeom prst="rect">
            <a:avLst/>
          </a:prstGeom>
          <a:noFill/>
          <a:ln>
            <a:noFill/>
          </a:ln>
        </p:spPr>
        <p:txBody>
          <a:bodyPr spcFirstLastPara="1" wrap="square" lIns="365725" tIns="609600" rIns="0" bIns="0" anchor="t" anchorCtr="0">
            <a:noAutofit/>
          </a:bodyPr>
          <a:lstStyle>
            <a:lvl1pPr marL="457200" marR="0" lvl="0" indent="-228600" algn="l" rtl="0">
              <a:lnSpc>
                <a:spcPct val="100000"/>
              </a:lnSpc>
              <a:spcBef>
                <a:spcPts val="0"/>
              </a:spcBef>
              <a:spcAft>
                <a:spcPts val="0"/>
              </a:spcAft>
              <a:buClr>
                <a:srgbClr val="DBF5FF"/>
              </a:buClr>
              <a:buSzPts val="1500"/>
              <a:buFont typeface="Arial"/>
              <a:buNone/>
              <a:defRPr sz="1500" b="0" i="0" u="none" strike="noStrike" cap="none">
                <a:solidFill>
                  <a:srgbClr val="DBF5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7" name="Google Shape;67;g272230e7e2c_2_6"/>
          <p:cNvPicPr preferRelativeResize="0"/>
          <p:nvPr/>
        </p:nvPicPr>
        <p:blipFill rotWithShape="1">
          <a:blip r:embed="rId2">
            <a:alphaModFix/>
          </a:blip>
          <a:srcRect/>
          <a:stretch/>
        </p:blipFill>
        <p:spPr>
          <a:xfrm>
            <a:off x="301565" y="6011009"/>
            <a:ext cx="2323465" cy="52948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llout-Dark">
  <p:cSld name="Callout-Dark">
    <p:spTree>
      <p:nvGrpSpPr>
        <p:cNvPr id="1" name="Shape 68"/>
        <p:cNvGrpSpPr/>
        <p:nvPr/>
      </p:nvGrpSpPr>
      <p:grpSpPr>
        <a:xfrm>
          <a:off x="0" y="0"/>
          <a:ext cx="0" cy="0"/>
          <a:chOff x="0" y="0"/>
          <a:chExt cx="0" cy="0"/>
        </a:xfrm>
      </p:grpSpPr>
      <p:pic>
        <p:nvPicPr>
          <p:cNvPr id="69" name="Google Shape;69;g272230e7e2c_2_10" descr="Shape&#10;&#10;Description automatically generated with low confidence"/>
          <p:cNvPicPr preferRelativeResize="0"/>
          <p:nvPr/>
        </p:nvPicPr>
        <p:blipFill rotWithShape="1">
          <a:blip r:embed="rId2">
            <a:alphaModFix/>
          </a:blip>
          <a:srcRect l="75000"/>
          <a:stretch/>
        </p:blipFill>
        <p:spPr>
          <a:xfrm>
            <a:off x="9144000" y="0"/>
            <a:ext cx="3048000" cy="6858000"/>
          </a:xfrm>
          <a:prstGeom prst="rect">
            <a:avLst/>
          </a:prstGeom>
          <a:noFill/>
          <a:ln>
            <a:noFill/>
          </a:ln>
        </p:spPr>
      </p:pic>
      <p:sp>
        <p:nvSpPr>
          <p:cNvPr id="70" name="Google Shape;70;g272230e7e2c_2_10"/>
          <p:cNvSpPr txBox="1">
            <a:spLocks noGrp="1"/>
          </p:cNvSpPr>
          <p:nvPr>
            <p:ph type="body" idx="1"/>
          </p:nvPr>
        </p:nvSpPr>
        <p:spPr>
          <a:xfrm>
            <a:off x="0" y="0"/>
            <a:ext cx="7918764" cy="6011501"/>
          </a:xfrm>
          <a:prstGeom prst="rect">
            <a:avLst/>
          </a:prstGeom>
          <a:noFill/>
          <a:ln>
            <a:noFill/>
          </a:ln>
        </p:spPr>
        <p:txBody>
          <a:bodyPr spcFirstLastPara="1" wrap="square" lIns="304800" tIns="121900" rIns="0" bIns="0" anchor="ctr" anchorCtr="0">
            <a:noAutofit/>
          </a:bodyPr>
          <a:lstStyle>
            <a:lvl1pPr marL="457200" marR="0" lvl="0" indent="-228600" algn="l" rtl="0">
              <a:lnSpc>
                <a:spcPct val="104999"/>
              </a:lnSpc>
              <a:spcBef>
                <a:spcPts val="0"/>
              </a:spcBef>
              <a:spcAft>
                <a:spcPts val="0"/>
              </a:spcAft>
              <a:buClr>
                <a:srgbClr val="DBF5FF"/>
              </a:buClr>
              <a:buSzPts val="5300"/>
              <a:buFont typeface="Arial"/>
              <a:buNone/>
              <a:defRPr sz="5300" b="0" i="0" u="none" strike="noStrike" cap="none">
                <a:solidFill>
                  <a:srgbClr val="DBF5FF"/>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pic>
        <p:nvPicPr>
          <p:cNvPr id="71" name="Google Shape;71;g272230e7e2c_2_10"/>
          <p:cNvPicPr preferRelativeResize="0"/>
          <p:nvPr/>
        </p:nvPicPr>
        <p:blipFill rotWithShape="1">
          <a:blip r:embed="rId3">
            <a:alphaModFix/>
          </a:blip>
          <a:srcRect/>
          <a:stretch/>
        </p:blipFill>
        <p:spPr>
          <a:xfrm>
            <a:off x="301565" y="6011009"/>
            <a:ext cx="2323465" cy="52948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llets-Dark">
  <p:cSld name="Bullets-Dark">
    <p:spTree>
      <p:nvGrpSpPr>
        <p:cNvPr id="1" name="Shape 72"/>
        <p:cNvGrpSpPr/>
        <p:nvPr/>
      </p:nvGrpSpPr>
      <p:grpSpPr>
        <a:xfrm>
          <a:off x="0" y="0"/>
          <a:ext cx="0" cy="0"/>
          <a:chOff x="0" y="0"/>
          <a:chExt cx="0" cy="0"/>
        </a:xfrm>
      </p:grpSpPr>
      <p:sp>
        <p:nvSpPr>
          <p:cNvPr id="73" name="Google Shape;73;g272230e7e2c_2_14"/>
          <p:cNvSpPr txBox="1">
            <a:spLocks noGrp="1"/>
          </p:cNvSpPr>
          <p:nvPr>
            <p:ph type="body" idx="1"/>
          </p:nvPr>
        </p:nvSpPr>
        <p:spPr>
          <a:xfrm>
            <a:off x="349813" y="1090509"/>
            <a:ext cx="3658423" cy="928792"/>
          </a:xfrm>
          <a:prstGeom prst="rect">
            <a:avLst/>
          </a:prstGeom>
          <a:noFill/>
          <a:ln>
            <a:noFill/>
          </a:ln>
        </p:spPr>
        <p:txBody>
          <a:bodyPr spcFirstLastPara="1" wrap="square" lIns="0" tIns="609600" rIns="0" bIns="0" anchor="t" anchorCtr="0">
            <a:noAutofit/>
          </a:bodyPr>
          <a:lstStyle>
            <a:lvl1pPr marL="457200" marR="0" lvl="0" indent="-228600" algn="l" rtl="0">
              <a:lnSpc>
                <a:spcPct val="104166"/>
              </a:lnSpc>
              <a:spcBef>
                <a:spcPts val="0"/>
              </a:spcBef>
              <a:spcAft>
                <a:spcPts val="0"/>
              </a:spcAft>
              <a:buClr>
                <a:srgbClr val="DBF5FF"/>
              </a:buClr>
              <a:buSzPts val="3200"/>
              <a:buFont typeface="Arial"/>
              <a:buNone/>
              <a:defRPr sz="3200" b="0" i="0" u="none" strike="noStrike" cap="none">
                <a:solidFill>
                  <a:srgbClr val="DBF5FF"/>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g272230e7e2c_2_14"/>
          <p:cNvSpPr txBox="1">
            <a:spLocks noGrp="1"/>
          </p:cNvSpPr>
          <p:nvPr>
            <p:ph type="title"/>
          </p:nvPr>
        </p:nvSpPr>
        <p:spPr>
          <a:xfrm>
            <a:off x="0" y="1"/>
            <a:ext cx="9144000" cy="1090507"/>
          </a:xfrm>
          <a:prstGeom prst="rect">
            <a:avLst/>
          </a:prstGeom>
          <a:noFill/>
          <a:ln>
            <a:noFill/>
          </a:ln>
        </p:spPr>
        <p:txBody>
          <a:bodyPr spcFirstLastPara="1" wrap="square" lIns="304800" tIns="365725" rIns="0" bIns="0" anchor="t" anchorCtr="0">
            <a:noAutofit/>
          </a:bodyPr>
          <a:lstStyle>
            <a:lvl1pPr marR="0" lvl="0" algn="l" rtl="0">
              <a:lnSpc>
                <a:spcPct val="100000"/>
              </a:lnSpc>
              <a:spcBef>
                <a:spcPts val="0"/>
              </a:spcBef>
              <a:spcAft>
                <a:spcPts val="0"/>
              </a:spcAft>
              <a:buClr>
                <a:srgbClr val="DBF5FF"/>
              </a:buClr>
              <a:buSzPts val="7500"/>
              <a:buFont typeface="Arial"/>
              <a:buNone/>
              <a:defRPr sz="7500" b="0" i="0" u="none" strike="noStrike" cap="none">
                <a:solidFill>
                  <a:srgbClr val="DBF5FF"/>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a:endParaRPr/>
          </a:p>
        </p:txBody>
      </p:sp>
      <p:sp>
        <p:nvSpPr>
          <p:cNvPr id="75" name="Google Shape;75;g272230e7e2c_2_14"/>
          <p:cNvSpPr txBox="1">
            <a:spLocks noGrp="1"/>
          </p:cNvSpPr>
          <p:nvPr>
            <p:ph type="body" idx="2"/>
          </p:nvPr>
        </p:nvSpPr>
        <p:spPr>
          <a:xfrm>
            <a:off x="349813" y="2019301"/>
            <a:ext cx="3658423" cy="1789128"/>
          </a:xfrm>
          <a:prstGeom prst="rect">
            <a:avLst/>
          </a:prstGeom>
          <a:noFill/>
          <a:ln>
            <a:noFill/>
          </a:ln>
        </p:spPr>
        <p:txBody>
          <a:bodyPr spcFirstLastPara="1" wrap="square" lIns="0" tIns="243825" rIns="0" bIns="0" anchor="t" anchorCtr="0">
            <a:noAutofit/>
          </a:bodyPr>
          <a:lstStyle>
            <a:lvl1pPr marL="457200" marR="0" lvl="0" indent="-323850" algn="l" rtl="0">
              <a:lnSpc>
                <a:spcPct val="100000"/>
              </a:lnSpc>
              <a:spcBef>
                <a:spcPts val="0"/>
              </a:spcBef>
              <a:spcAft>
                <a:spcPts val="0"/>
              </a:spcAft>
              <a:buClr>
                <a:srgbClr val="DBF5FF"/>
              </a:buClr>
              <a:buSzPts val="1500"/>
              <a:buFont typeface="Arial"/>
              <a:buChar char="•"/>
              <a:defRPr sz="1500" b="0" i="0" u="none" strike="noStrike" cap="none">
                <a:solidFill>
                  <a:srgbClr val="DBF5FF"/>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g272230e7e2c_2_14"/>
          <p:cNvSpPr txBox="1">
            <a:spLocks noGrp="1"/>
          </p:cNvSpPr>
          <p:nvPr>
            <p:ph type="body" idx="3"/>
          </p:nvPr>
        </p:nvSpPr>
        <p:spPr>
          <a:xfrm>
            <a:off x="4214937" y="1090509"/>
            <a:ext cx="3658423" cy="928792"/>
          </a:xfrm>
          <a:prstGeom prst="rect">
            <a:avLst/>
          </a:prstGeom>
          <a:noFill/>
          <a:ln>
            <a:noFill/>
          </a:ln>
        </p:spPr>
        <p:txBody>
          <a:bodyPr spcFirstLastPara="1" wrap="square" lIns="0" tIns="609600" rIns="0" bIns="0" anchor="t" anchorCtr="0">
            <a:noAutofit/>
          </a:bodyPr>
          <a:lstStyle>
            <a:lvl1pPr marL="457200" marR="0" lvl="0" indent="-228600" algn="l" rtl="0">
              <a:lnSpc>
                <a:spcPct val="104166"/>
              </a:lnSpc>
              <a:spcBef>
                <a:spcPts val="0"/>
              </a:spcBef>
              <a:spcAft>
                <a:spcPts val="0"/>
              </a:spcAft>
              <a:buClr>
                <a:srgbClr val="DBF5FF"/>
              </a:buClr>
              <a:buSzPts val="3200"/>
              <a:buFont typeface="Arial"/>
              <a:buNone/>
              <a:defRPr sz="3200" b="0" i="0" u="none" strike="noStrike" cap="none">
                <a:solidFill>
                  <a:srgbClr val="DBF5FF"/>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g272230e7e2c_2_14"/>
          <p:cNvSpPr txBox="1">
            <a:spLocks noGrp="1"/>
          </p:cNvSpPr>
          <p:nvPr>
            <p:ph type="body" idx="4"/>
          </p:nvPr>
        </p:nvSpPr>
        <p:spPr>
          <a:xfrm>
            <a:off x="4214937" y="2019301"/>
            <a:ext cx="3658423" cy="1789128"/>
          </a:xfrm>
          <a:prstGeom prst="rect">
            <a:avLst/>
          </a:prstGeom>
          <a:noFill/>
          <a:ln>
            <a:noFill/>
          </a:ln>
        </p:spPr>
        <p:txBody>
          <a:bodyPr spcFirstLastPara="1" wrap="square" lIns="0" tIns="243825" rIns="0" bIns="0" anchor="t" anchorCtr="0">
            <a:noAutofit/>
          </a:bodyPr>
          <a:lstStyle>
            <a:lvl1pPr marL="457200" marR="0" lvl="0" indent="-323850" algn="l" rtl="0">
              <a:lnSpc>
                <a:spcPct val="100000"/>
              </a:lnSpc>
              <a:spcBef>
                <a:spcPts val="0"/>
              </a:spcBef>
              <a:spcAft>
                <a:spcPts val="0"/>
              </a:spcAft>
              <a:buClr>
                <a:srgbClr val="DBF5FF"/>
              </a:buClr>
              <a:buSzPts val="1500"/>
              <a:buFont typeface="Arial"/>
              <a:buChar char="•"/>
              <a:defRPr sz="1500" b="0" i="0" u="none" strike="noStrike" cap="none">
                <a:solidFill>
                  <a:srgbClr val="DBF5FF"/>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g272230e7e2c_2_14"/>
          <p:cNvSpPr txBox="1">
            <a:spLocks noGrp="1"/>
          </p:cNvSpPr>
          <p:nvPr>
            <p:ph type="body" idx="5"/>
          </p:nvPr>
        </p:nvSpPr>
        <p:spPr>
          <a:xfrm>
            <a:off x="8080061" y="1090509"/>
            <a:ext cx="3658423" cy="928792"/>
          </a:xfrm>
          <a:prstGeom prst="rect">
            <a:avLst/>
          </a:prstGeom>
          <a:noFill/>
          <a:ln>
            <a:noFill/>
          </a:ln>
        </p:spPr>
        <p:txBody>
          <a:bodyPr spcFirstLastPara="1" wrap="square" lIns="0" tIns="609600" rIns="0" bIns="0" anchor="t" anchorCtr="0">
            <a:noAutofit/>
          </a:bodyPr>
          <a:lstStyle>
            <a:lvl1pPr marL="457200" marR="0" lvl="0" indent="-228600" algn="l" rtl="0">
              <a:lnSpc>
                <a:spcPct val="104166"/>
              </a:lnSpc>
              <a:spcBef>
                <a:spcPts val="0"/>
              </a:spcBef>
              <a:spcAft>
                <a:spcPts val="0"/>
              </a:spcAft>
              <a:buClr>
                <a:srgbClr val="DBF5FF"/>
              </a:buClr>
              <a:buSzPts val="3200"/>
              <a:buFont typeface="Arial"/>
              <a:buNone/>
              <a:defRPr sz="3200" b="0" i="0" u="none" strike="noStrike" cap="none">
                <a:solidFill>
                  <a:srgbClr val="DBF5FF"/>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g272230e7e2c_2_14"/>
          <p:cNvSpPr txBox="1">
            <a:spLocks noGrp="1"/>
          </p:cNvSpPr>
          <p:nvPr>
            <p:ph type="body" idx="6"/>
          </p:nvPr>
        </p:nvSpPr>
        <p:spPr>
          <a:xfrm>
            <a:off x="8080061" y="2019301"/>
            <a:ext cx="3658423" cy="1789128"/>
          </a:xfrm>
          <a:prstGeom prst="rect">
            <a:avLst/>
          </a:prstGeom>
          <a:noFill/>
          <a:ln>
            <a:noFill/>
          </a:ln>
        </p:spPr>
        <p:txBody>
          <a:bodyPr spcFirstLastPara="1" wrap="square" lIns="0" tIns="243825" rIns="0" bIns="0" anchor="t" anchorCtr="0">
            <a:noAutofit/>
          </a:bodyPr>
          <a:lstStyle>
            <a:lvl1pPr marL="457200" marR="0" lvl="0" indent="-323850" algn="l" rtl="0">
              <a:lnSpc>
                <a:spcPct val="100000"/>
              </a:lnSpc>
              <a:spcBef>
                <a:spcPts val="0"/>
              </a:spcBef>
              <a:spcAft>
                <a:spcPts val="0"/>
              </a:spcAft>
              <a:buClr>
                <a:srgbClr val="DBF5FF"/>
              </a:buClr>
              <a:buSzPts val="1500"/>
              <a:buFont typeface="Arial"/>
              <a:buChar char="•"/>
              <a:defRPr sz="1500" b="0" i="0" u="none" strike="noStrike" cap="none">
                <a:solidFill>
                  <a:srgbClr val="DBF5FF"/>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0" name="Google Shape;80;g272230e7e2c_2_14"/>
          <p:cNvPicPr preferRelativeResize="0"/>
          <p:nvPr/>
        </p:nvPicPr>
        <p:blipFill rotWithShape="1">
          <a:blip r:embed="rId2">
            <a:alphaModFix/>
          </a:blip>
          <a:srcRect/>
          <a:stretch/>
        </p:blipFill>
        <p:spPr>
          <a:xfrm>
            <a:off x="301565" y="6011009"/>
            <a:ext cx="2323465" cy="52948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Dark">
  <p:cSld name="Photo-Dark">
    <p:bg>
      <p:bgPr>
        <a:solidFill>
          <a:schemeClr val="lt1"/>
        </a:solidFill>
        <a:effectLst/>
      </p:bgPr>
    </p:bg>
    <p:spTree>
      <p:nvGrpSpPr>
        <p:cNvPr id="1" name="Shape 81"/>
        <p:cNvGrpSpPr/>
        <p:nvPr/>
      </p:nvGrpSpPr>
      <p:grpSpPr>
        <a:xfrm>
          <a:off x="0" y="0"/>
          <a:ext cx="0" cy="0"/>
          <a:chOff x="0" y="0"/>
          <a:chExt cx="0" cy="0"/>
        </a:xfrm>
      </p:grpSpPr>
      <p:sp>
        <p:nvSpPr>
          <p:cNvPr id="82" name="Google Shape;82;g272230e7e2c_2_23"/>
          <p:cNvSpPr/>
          <p:nvPr/>
        </p:nvSpPr>
        <p:spPr>
          <a:xfrm>
            <a:off x="0" y="-2717"/>
            <a:ext cx="4572000" cy="6863436"/>
          </a:xfrm>
          <a:prstGeom prst="rect">
            <a:avLst/>
          </a:prstGeom>
          <a:solidFill>
            <a:srgbClr val="001F5C"/>
          </a:solidFill>
          <a:ln>
            <a:noFill/>
          </a:ln>
        </p:spPr>
        <p:txBody>
          <a:bodyPr spcFirstLastPara="1" wrap="square" lIns="67725" tIns="67725" rIns="67725" bIns="67725" anchor="ctr" anchorCtr="0">
            <a:noAutofit/>
          </a:bodyPr>
          <a:lstStyle/>
          <a:p>
            <a:pPr marL="0" marR="0" lvl="0" indent="0" algn="ctr" rtl="0">
              <a:lnSpc>
                <a:spcPct val="100000"/>
              </a:lnSpc>
              <a:spcBef>
                <a:spcPts val="0"/>
              </a:spcBef>
              <a:spcAft>
                <a:spcPts val="0"/>
              </a:spcAft>
              <a:buClr>
                <a:schemeClr val="dk1"/>
              </a:buClr>
              <a:buSzPts val="4300"/>
              <a:buFont typeface="Calibri"/>
              <a:buNone/>
            </a:pPr>
            <a:endParaRPr sz="4300" b="0" i="0" u="none" strike="noStrike" cap="none">
              <a:solidFill>
                <a:srgbClr val="FFFFFF"/>
              </a:solidFill>
              <a:latin typeface="Helvetica Neue"/>
              <a:ea typeface="Helvetica Neue"/>
              <a:cs typeface="Helvetica Neue"/>
              <a:sym typeface="Helvetica Neue"/>
            </a:endParaRPr>
          </a:p>
        </p:txBody>
      </p:sp>
      <p:sp>
        <p:nvSpPr>
          <p:cNvPr id="83" name="Google Shape;83;g272230e7e2c_2_23"/>
          <p:cNvSpPr>
            <a:spLocks noGrp="1"/>
          </p:cNvSpPr>
          <p:nvPr>
            <p:ph type="pic" idx="2"/>
          </p:nvPr>
        </p:nvSpPr>
        <p:spPr>
          <a:xfrm>
            <a:off x="4572000" y="0"/>
            <a:ext cx="7620000" cy="6858000"/>
          </a:xfrm>
          <a:prstGeom prst="rect">
            <a:avLst/>
          </a:prstGeom>
          <a:noFill/>
          <a:ln>
            <a:noFill/>
          </a:ln>
        </p:spPr>
      </p:sp>
      <p:sp>
        <p:nvSpPr>
          <p:cNvPr id="84" name="Google Shape;84;g272230e7e2c_2_23"/>
          <p:cNvSpPr txBox="1">
            <a:spLocks noGrp="1"/>
          </p:cNvSpPr>
          <p:nvPr>
            <p:ph type="ctrTitle"/>
          </p:nvPr>
        </p:nvSpPr>
        <p:spPr>
          <a:xfrm>
            <a:off x="0" y="-2719"/>
            <a:ext cx="3960752" cy="684036"/>
          </a:xfrm>
          <a:prstGeom prst="rect">
            <a:avLst/>
          </a:prstGeom>
          <a:noFill/>
          <a:ln>
            <a:noFill/>
          </a:ln>
        </p:spPr>
        <p:txBody>
          <a:bodyPr spcFirstLastPara="1" wrap="square" lIns="304800" tIns="365725" rIns="0" bIns="0" anchor="t" anchorCtr="0">
            <a:noAutofit/>
          </a:bodyPr>
          <a:lstStyle>
            <a:lvl1pPr marR="0" lvl="0" algn="l" rtl="0">
              <a:lnSpc>
                <a:spcPct val="100000"/>
              </a:lnSpc>
              <a:spcBef>
                <a:spcPts val="0"/>
              </a:spcBef>
              <a:spcAft>
                <a:spcPts val="0"/>
              </a:spcAft>
              <a:buClr>
                <a:srgbClr val="DBF5FF"/>
              </a:buClr>
              <a:buSzPts val="3200"/>
              <a:buFont typeface="Arial"/>
              <a:buNone/>
              <a:defRPr sz="3200" b="0" i="0" u="none" strike="noStrike" cap="none">
                <a:solidFill>
                  <a:srgbClr val="DBF5FF"/>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a:endParaRPr/>
          </a:p>
        </p:txBody>
      </p:sp>
      <p:sp>
        <p:nvSpPr>
          <p:cNvPr id="85" name="Google Shape;85;g272230e7e2c_2_23"/>
          <p:cNvSpPr txBox="1">
            <a:spLocks noGrp="1"/>
          </p:cNvSpPr>
          <p:nvPr>
            <p:ph type="subTitle" idx="1"/>
          </p:nvPr>
        </p:nvSpPr>
        <p:spPr>
          <a:xfrm>
            <a:off x="0" y="681317"/>
            <a:ext cx="3960752" cy="5074251"/>
          </a:xfrm>
          <a:prstGeom prst="rect">
            <a:avLst/>
          </a:prstGeom>
          <a:noFill/>
          <a:ln>
            <a:noFill/>
          </a:ln>
        </p:spPr>
        <p:txBody>
          <a:bodyPr spcFirstLastPara="1" wrap="square" lIns="304800" tIns="609600" rIns="0" bIns="0" anchor="t" anchorCtr="0">
            <a:noAutofit/>
          </a:bodyPr>
          <a:lstStyle>
            <a:lvl1pPr marR="0" lvl="0" algn="l" rtl="0">
              <a:lnSpc>
                <a:spcPct val="100000"/>
              </a:lnSpc>
              <a:spcBef>
                <a:spcPts val="0"/>
              </a:spcBef>
              <a:spcAft>
                <a:spcPts val="0"/>
              </a:spcAft>
              <a:buClr>
                <a:srgbClr val="DBF5FF"/>
              </a:buClr>
              <a:buSzPts val="1500"/>
              <a:buFont typeface="Arial"/>
              <a:buNone/>
              <a:defRPr sz="1500" b="0" i="0" u="none" strike="noStrike" cap="none">
                <a:solidFill>
                  <a:srgbClr val="DBF5FF"/>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86" name="Google Shape;86;g272230e7e2c_2_23"/>
          <p:cNvPicPr preferRelativeResize="0"/>
          <p:nvPr/>
        </p:nvPicPr>
        <p:blipFill rotWithShape="1">
          <a:blip r:embed="rId2">
            <a:alphaModFix/>
          </a:blip>
          <a:srcRect/>
          <a:stretch/>
        </p:blipFill>
        <p:spPr>
          <a:xfrm>
            <a:off x="301565" y="6011009"/>
            <a:ext cx="2323465" cy="52948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ullQuote-Dark">
  <p:cSld name="PullQuote-Dark">
    <p:bg>
      <p:bgPr>
        <a:solidFill>
          <a:srgbClr val="DBF5FF"/>
        </a:solidFill>
        <a:effectLst/>
      </p:bgPr>
    </p:bg>
    <p:spTree>
      <p:nvGrpSpPr>
        <p:cNvPr id="1" name="Shape 87"/>
        <p:cNvGrpSpPr/>
        <p:nvPr/>
      </p:nvGrpSpPr>
      <p:grpSpPr>
        <a:xfrm>
          <a:off x="0" y="0"/>
          <a:ext cx="0" cy="0"/>
          <a:chOff x="0" y="0"/>
          <a:chExt cx="0" cy="0"/>
        </a:xfrm>
      </p:grpSpPr>
      <p:sp>
        <p:nvSpPr>
          <p:cNvPr id="88" name="Google Shape;88;g272230e7e2c_2_29"/>
          <p:cNvSpPr/>
          <p:nvPr/>
        </p:nvSpPr>
        <p:spPr>
          <a:xfrm>
            <a:off x="7620000" y="-2717"/>
            <a:ext cx="4572000" cy="6863436"/>
          </a:xfrm>
          <a:prstGeom prst="rect">
            <a:avLst/>
          </a:prstGeom>
          <a:solidFill>
            <a:srgbClr val="001F5C"/>
          </a:solidFill>
          <a:ln>
            <a:noFill/>
          </a:ln>
        </p:spPr>
        <p:txBody>
          <a:bodyPr spcFirstLastPara="1" wrap="square" lIns="67725" tIns="67725" rIns="67725" bIns="67725" anchor="ctr" anchorCtr="0">
            <a:noAutofit/>
          </a:bodyPr>
          <a:lstStyle/>
          <a:p>
            <a:pPr marL="0" marR="0" lvl="0" indent="0" algn="ctr" rtl="0">
              <a:lnSpc>
                <a:spcPct val="100000"/>
              </a:lnSpc>
              <a:spcBef>
                <a:spcPts val="0"/>
              </a:spcBef>
              <a:spcAft>
                <a:spcPts val="0"/>
              </a:spcAft>
              <a:buClr>
                <a:schemeClr val="dk1"/>
              </a:buClr>
              <a:buSzPts val="4300"/>
              <a:buFont typeface="Calibri"/>
              <a:buNone/>
            </a:pPr>
            <a:endParaRPr sz="4300" b="0" i="0" u="none" strike="noStrike" cap="none">
              <a:solidFill>
                <a:srgbClr val="FFFFFF"/>
              </a:solidFill>
              <a:latin typeface="Helvetica Neue"/>
              <a:ea typeface="Helvetica Neue"/>
              <a:cs typeface="Helvetica Neue"/>
              <a:sym typeface="Helvetica Neue"/>
            </a:endParaRPr>
          </a:p>
        </p:txBody>
      </p:sp>
      <p:sp>
        <p:nvSpPr>
          <p:cNvPr id="89" name="Google Shape;89;g272230e7e2c_2_29"/>
          <p:cNvSpPr txBox="1">
            <a:spLocks noGrp="1"/>
          </p:cNvSpPr>
          <p:nvPr>
            <p:ph type="title"/>
          </p:nvPr>
        </p:nvSpPr>
        <p:spPr>
          <a:xfrm>
            <a:off x="0" y="0"/>
            <a:ext cx="6699564" cy="1088353"/>
          </a:xfrm>
          <a:prstGeom prst="rect">
            <a:avLst/>
          </a:prstGeom>
          <a:noFill/>
          <a:ln>
            <a:noFill/>
          </a:ln>
        </p:spPr>
        <p:txBody>
          <a:bodyPr spcFirstLastPara="1" wrap="square" lIns="304800" tIns="365725" rIns="0" bIns="0" anchor="t" anchorCtr="0">
            <a:noAutofit/>
          </a:bodyPr>
          <a:lstStyle>
            <a:lvl1pPr marR="0" lvl="0" algn="l" rtl="0">
              <a:lnSpc>
                <a:spcPct val="100000"/>
              </a:lnSpc>
              <a:spcBef>
                <a:spcPts val="0"/>
              </a:spcBef>
              <a:spcAft>
                <a:spcPts val="0"/>
              </a:spcAft>
              <a:buClr>
                <a:srgbClr val="001F5C"/>
              </a:buClr>
              <a:buSzPts val="7500"/>
              <a:buFont typeface="Arial"/>
              <a:buNone/>
              <a:defRPr sz="7500" b="0" i="0" u="none" strike="noStrike" cap="none">
                <a:solidFill>
                  <a:srgbClr val="001F5C"/>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a:endParaRPr/>
          </a:p>
        </p:txBody>
      </p:sp>
      <p:sp>
        <p:nvSpPr>
          <p:cNvPr id="90" name="Google Shape;90;g272230e7e2c_2_29"/>
          <p:cNvSpPr txBox="1">
            <a:spLocks noGrp="1"/>
          </p:cNvSpPr>
          <p:nvPr>
            <p:ph type="body" idx="1"/>
          </p:nvPr>
        </p:nvSpPr>
        <p:spPr>
          <a:xfrm>
            <a:off x="0" y="1095039"/>
            <a:ext cx="6699564" cy="4674608"/>
          </a:xfrm>
          <a:prstGeom prst="rect">
            <a:avLst/>
          </a:prstGeom>
          <a:noFill/>
          <a:ln>
            <a:noFill/>
          </a:ln>
        </p:spPr>
        <p:txBody>
          <a:bodyPr spcFirstLastPara="1" wrap="square" lIns="365725" tIns="609600" rIns="0" bIns="0" anchor="t" anchorCtr="0">
            <a:noAutofit/>
          </a:bodyPr>
          <a:lstStyle>
            <a:lvl1pPr marL="457200" marR="0" lvl="0" indent="-228600" algn="l" rtl="0">
              <a:lnSpc>
                <a:spcPct val="100000"/>
              </a:lnSpc>
              <a:spcBef>
                <a:spcPts val="0"/>
              </a:spcBef>
              <a:spcAft>
                <a:spcPts val="0"/>
              </a:spcAft>
              <a:buClr>
                <a:srgbClr val="001F5C"/>
              </a:buClr>
              <a:buSzPts val="1500"/>
              <a:buFont typeface="Arial"/>
              <a:buNone/>
              <a:defRPr sz="1500" b="0" i="0" u="none" strike="noStrike" cap="none">
                <a:solidFill>
                  <a:srgbClr val="001F5C"/>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g272230e7e2c_2_29"/>
          <p:cNvSpPr txBox="1">
            <a:spLocks noGrp="1"/>
          </p:cNvSpPr>
          <p:nvPr>
            <p:ph type="body" idx="2"/>
          </p:nvPr>
        </p:nvSpPr>
        <p:spPr>
          <a:xfrm>
            <a:off x="7620000" y="0"/>
            <a:ext cx="3962400" cy="6858000"/>
          </a:xfrm>
          <a:prstGeom prst="rect">
            <a:avLst/>
          </a:prstGeom>
          <a:noFill/>
          <a:ln>
            <a:noFill/>
          </a:ln>
        </p:spPr>
        <p:txBody>
          <a:bodyPr spcFirstLastPara="1" wrap="square" lIns="487675" tIns="0" rIns="0" bIns="0" anchor="ctr" anchorCtr="0">
            <a:noAutofit/>
          </a:bodyPr>
          <a:lstStyle>
            <a:lvl1pPr marL="457200" marR="0" lvl="0" indent="-228600" algn="l" rtl="0">
              <a:lnSpc>
                <a:spcPct val="104999"/>
              </a:lnSpc>
              <a:spcBef>
                <a:spcPts val="0"/>
              </a:spcBef>
              <a:spcAft>
                <a:spcPts val="0"/>
              </a:spcAft>
              <a:buClr>
                <a:srgbClr val="81EEF3"/>
              </a:buClr>
              <a:buSzPts val="5300"/>
              <a:buFont typeface="Arial"/>
              <a:buNone/>
              <a:defRPr sz="5300" b="0" i="0" u="none" strike="noStrike" cap="none">
                <a:solidFill>
                  <a:srgbClr val="81EEF3"/>
                </a:solidFill>
                <a:latin typeface="Arial"/>
                <a:ea typeface="Arial"/>
                <a:cs typeface="Arial"/>
                <a:sym typeface="Arial"/>
              </a:defRPr>
            </a:lvl1pPr>
            <a:lvl2pPr marL="914400" marR="0" lvl="1" indent="-228600" algn="l" rtl="0">
              <a:lnSpc>
                <a:spcPct val="90000"/>
              </a:lnSpc>
              <a:spcBef>
                <a:spcPts val="500"/>
              </a:spcBef>
              <a:spcAft>
                <a:spcPts val="0"/>
              </a:spcAft>
              <a:buClr>
                <a:srgbClr val="DBF5FF"/>
              </a:buClr>
              <a:buSzPts val="2400"/>
              <a:buFont typeface="Arial"/>
              <a:buNone/>
              <a:defRPr sz="2400" b="0" i="0" u="none" strike="noStrike" cap="none">
                <a:solidFill>
                  <a:srgbClr val="DBF5FF"/>
                </a:solidFill>
                <a:latin typeface="Arial"/>
                <a:ea typeface="Arial"/>
                <a:cs typeface="Arial"/>
                <a:sym typeface="Arial"/>
              </a:defRPr>
            </a:lvl2pPr>
            <a:lvl3pPr marL="1371600" marR="0" lvl="2" indent="-228600" algn="l" rtl="0">
              <a:lnSpc>
                <a:spcPct val="90000"/>
              </a:lnSpc>
              <a:spcBef>
                <a:spcPts val="500"/>
              </a:spcBef>
              <a:spcAft>
                <a:spcPts val="0"/>
              </a:spcAft>
              <a:buClr>
                <a:srgbClr val="DBF5FF"/>
              </a:buClr>
              <a:buSzPts val="2000"/>
              <a:buFont typeface="Arial"/>
              <a:buNone/>
              <a:defRPr sz="2000" b="0" i="0" u="none" strike="noStrike" cap="none">
                <a:solidFill>
                  <a:srgbClr val="DBF5FF"/>
                </a:solidFill>
                <a:latin typeface="Arial"/>
                <a:ea typeface="Arial"/>
                <a:cs typeface="Arial"/>
                <a:sym typeface="Arial"/>
              </a:defRPr>
            </a:lvl3pPr>
            <a:lvl4pPr marL="1828800" marR="0" lvl="3" indent="-228600" algn="l" rtl="0">
              <a:lnSpc>
                <a:spcPct val="90000"/>
              </a:lnSpc>
              <a:spcBef>
                <a:spcPts val="500"/>
              </a:spcBef>
              <a:spcAft>
                <a:spcPts val="0"/>
              </a:spcAft>
              <a:buClr>
                <a:srgbClr val="DBF5FF"/>
              </a:buClr>
              <a:buSzPts val="1800"/>
              <a:buFont typeface="Arial"/>
              <a:buNone/>
              <a:defRPr sz="1800" b="0" i="0" u="none" strike="noStrike" cap="none">
                <a:solidFill>
                  <a:srgbClr val="DBF5FF"/>
                </a:solidFill>
                <a:latin typeface="Arial"/>
                <a:ea typeface="Arial"/>
                <a:cs typeface="Arial"/>
                <a:sym typeface="Arial"/>
              </a:defRPr>
            </a:lvl4pPr>
            <a:lvl5pPr marL="2286000" marR="0" lvl="4" indent="-228600" algn="l" rtl="0">
              <a:lnSpc>
                <a:spcPct val="90000"/>
              </a:lnSpc>
              <a:spcBef>
                <a:spcPts val="500"/>
              </a:spcBef>
              <a:spcAft>
                <a:spcPts val="0"/>
              </a:spcAft>
              <a:buClr>
                <a:srgbClr val="DBF5FF"/>
              </a:buClr>
              <a:buSzPts val="1800"/>
              <a:buFont typeface="Arial"/>
              <a:buNone/>
              <a:defRPr sz="1800" b="0" i="0" u="none" strike="noStrike" cap="none">
                <a:solidFill>
                  <a:srgbClr val="DBF5F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2" name="Google Shape;92;g272230e7e2c_2_29"/>
          <p:cNvPicPr preferRelativeResize="0"/>
          <p:nvPr/>
        </p:nvPicPr>
        <p:blipFill rotWithShape="1">
          <a:blip r:embed="rId2">
            <a:alphaModFix/>
          </a:blip>
          <a:srcRect/>
          <a:stretch/>
        </p:blipFill>
        <p:spPr>
          <a:xfrm>
            <a:off x="303307" y="6011009"/>
            <a:ext cx="2319981" cy="52948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
  <p:cSld name="1_Blank">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g2dfc937cf40_4_6"/>
          <p:cNvSpPr txBox="1">
            <a:spLocks noGrp="1"/>
          </p:cNvSpPr>
          <p:nvPr>
            <p:ph type="ctrTitle"/>
          </p:nvPr>
        </p:nvSpPr>
        <p:spPr>
          <a:xfrm>
            <a:off x="4195187" y="735205"/>
            <a:ext cx="6139543" cy="145697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500"/>
              <a:buFont typeface="Palatino Linotype"/>
              <a:buNone/>
              <a:defRPr sz="4500" b="1">
                <a:solidFill>
                  <a:schemeClr val="lt1"/>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2">
  <p:cSld name="Slide 2">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g2dfc937cf40_4_8"/>
          <p:cNvSpPr txBox="1">
            <a:spLocks noGrp="1"/>
          </p:cNvSpPr>
          <p:nvPr>
            <p:ph type="ctrTitle"/>
          </p:nvPr>
        </p:nvSpPr>
        <p:spPr>
          <a:xfrm>
            <a:off x="3190039" y="220133"/>
            <a:ext cx="8739496"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B1054"/>
              </a:buClr>
              <a:buSzPts val="3750"/>
              <a:buFont typeface="Palatino Linotype"/>
              <a:buNone/>
              <a:defRPr sz="3750" b="1">
                <a:solidFill>
                  <a:srgbClr val="2B1054"/>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g2dfc937cf40_4_8"/>
          <p:cNvSpPr txBox="1">
            <a:spLocks noGrp="1"/>
          </p:cNvSpPr>
          <p:nvPr>
            <p:ph type="body" idx="1"/>
          </p:nvPr>
        </p:nvSpPr>
        <p:spPr>
          <a:xfrm>
            <a:off x="3207657" y="1405467"/>
            <a:ext cx="8721877" cy="5232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4" name="Google Shape;104;g2dfc937cf40_4_8"/>
          <p:cNvPicPr preferRelativeResize="0"/>
          <p:nvPr/>
        </p:nvPicPr>
        <p:blipFill rotWithShape="1">
          <a:blip r:embed="rId3">
            <a:alphaModFix/>
          </a:blip>
          <a:srcRect/>
          <a:stretch/>
        </p:blipFill>
        <p:spPr>
          <a:xfrm>
            <a:off x="121788" y="220133"/>
            <a:ext cx="835494" cy="957567"/>
          </a:xfrm>
          <a:prstGeom prst="rect">
            <a:avLst/>
          </a:prstGeom>
          <a:noFill/>
          <a:ln>
            <a:noFill/>
          </a:ln>
        </p:spPr>
      </p:pic>
      <p:pic>
        <p:nvPicPr>
          <p:cNvPr id="105" name="Google Shape;105;g2dfc937cf40_4_8"/>
          <p:cNvPicPr preferRelativeResize="0"/>
          <p:nvPr/>
        </p:nvPicPr>
        <p:blipFill rotWithShape="1">
          <a:blip r:embed="rId4">
            <a:alphaModFix/>
          </a:blip>
          <a:srcRect/>
          <a:stretch/>
        </p:blipFill>
        <p:spPr>
          <a:xfrm>
            <a:off x="1036502" y="436713"/>
            <a:ext cx="1675537" cy="46596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4">
  <p:cSld name="Slide 4">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dfc937cf40_4_13"/>
          <p:cNvSpPr txBox="1">
            <a:spLocks noGrp="1"/>
          </p:cNvSpPr>
          <p:nvPr>
            <p:ph type="ctrTitle"/>
          </p:nvPr>
        </p:nvSpPr>
        <p:spPr>
          <a:xfrm>
            <a:off x="260753" y="303470"/>
            <a:ext cx="11719047" cy="5103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Palatino Linotype"/>
              <a:buNone/>
              <a:defRPr sz="3750" b="1">
                <a:solidFill>
                  <a:schemeClr val="lt1"/>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g2dfc937cf40_4_13"/>
          <p:cNvSpPr txBox="1">
            <a:spLocks noGrp="1"/>
          </p:cNvSpPr>
          <p:nvPr>
            <p:ph type="body" idx="1"/>
          </p:nvPr>
        </p:nvSpPr>
        <p:spPr>
          <a:xfrm>
            <a:off x="284377" y="1289538"/>
            <a:ext cx="11695423" cy="476339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g2dfc937cf40_4_13"/>
          <p:cNvSpPr txBox="1"/>
          <p:nvPr/>
        </p:nvSpPr>
        <p:spPr>
          <a:xfrm>
            <a:off x="198948" y="6367501"/>
            <a:ext cx="62992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2B1054"/>
                </a:solidFill>
                <a:latin typeface="Palatino Linotype"/>
                <a:ea typeface="Palatino Linotype"/>
                <a:cs typeface="Palatino Linotype"/>
                <a:sym typeface="Palatino Linotype"/>
              </a:rPr>
              <a:t>Planting the SEEDS of Success</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4">
  <p:cSld name="Slide 4">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61"/>
          <p:cNvSpPr txBox="1">
            <a:spLocks noGrp="1"/>
          </p:cNvSpPr>
          <p:nvPr>
            <p:ph type="ctrTitle"/>
          </p:nvPr>
        </p:nvSpPr>
        <p:spPr>
          <a:xfrm>
            <a:off x="260753" y="303470"/>
            <a:ext cx="11719047" cy="5103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Palatino Linotype"/>
              <a:buNone/>
              <a:defRPr sz="3750" b="1">
                <a:solidFill>
                  <a:schemeClr val="lt1"/>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61"/>
          <p:cNvSpPr txBox="1">
            <a:spLocks noGrp="1"/>
          </p:cNvSpPr>
          <p:nvPr>
            <p:ph type="body" idx="1"/>
          </p:nvPr>
        </p:nvSpPr>
        <p:spPr>
          <a:xfrm>
            <a:off x="284377" y="1289538"/>
            <a:ext cx="11695423" cy="476339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1"/>
          <p:cNvSpPr txBox="1"/>
          <p:nvPr/>
        </p:nvSpPr>
        <p:spPr>
          <a:xfrm>
            <a:off x="198948" y="6367501"/>
            <a:ext cx="62992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rgbClr val="2B1054"/>
                </a:solidFill>
                <a:latin typeface="Palatino Linotype"/>
                <a:ea typeface="Palatino Linotype"/>
                <a:cs typeface="Palatino Linotype"/>
                <a:sym typeface="Palatino Linotype"/>
              </a:rPr>
              <a:t>Planting the SEEDS of Success</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1">
  <p:cSld name="Slide 1">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g2dfc937cf40_4_17"/>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B1054"/>
              </a:buClr>
              <a:buSzPts val="3750"/>
              <a:buFont typeface="Palatino Linotype"/>
              <a:buNone/>
              <a:defRPr sz="3750" b="1">
                <a:solidFill>
                  <a:srgbClr val="2B1054"/>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g2dfc937cf40_4_17"/>
          <p:cNvSpPr txBox="1">
            <a:spLocks noGrp="1"/>
          </p:cNvSpPr>
          <p:nvPr>
            <p:ph type="body" idx="1"/>
          </p:nvPr>
        </p:nvSpPr>
        <p:spPr>
          <a:xfrm>
            <a:off x="284377" y="1405467"/>
            <a:ext cx="11695423" cy="398833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3" name="Google Shape;113;g2dfc937cf40_4_17"/>
          <p:cNvPicPr preferRelativeResize="0"/>
          <p:nvPr/>
        </p:nvPicPr>
        <p:blipFill rotWithShape="1">
          <a:blip r:embed="rId3">
            <a:alphaModFix/>
          </a:blip>
          <a:srcRect/>
          <a:stretch/>
        </p:blipFill>
        <p:spPr>
          <a:xfrm>
            <a:off x="9446627" y="6143081"/>
            <a:ext cx="1713494" cy="476519"/>
          </a:xfrm>
          <a:prstGeom prst="rect">
            <a:avLst/>
          </a:prstGeom>
          <a:noFill/>
          <a:ln>
            <a:noFill/>
          </a:ln>
        </p:spPr>
      </p:pic>
      <p:pic>
        <p:nvPicPr>
          <p:cNvPr id="114" name="Google Shape;114;g2dfc937cf40_4_17"/>
          <p:cNvPicPr preferRelativeResize="0"/>
          <p:nvPr/>
        </p:nvPicPr>
        <p:blipFill rotWithShape="1">
          <a:blip r:embed="rId4">
            <a:alphaModFix/>
          </a:blip>
          <a:srcRect/>
          <a:stretch/>
        </p:blipFill>
        <p:spPr>
          <a:xfrm>
            <a:off x="11243632" y="5977597"/>
            <a:ext cx="736168" cy="843729"/>
          </a:xfrm>
          <a:prstGeom prst="rect">
            <a:avLst/>
          </a:prstGeom>
          <a:noFill/>
          <a:ln>
            <a:noFill/>
          </a:ln>
        </p:spPr>
      </p:pic>
      <p:sp>
        <p:nvSpPr>
          <p:cNvPr id="115" name="Google Shape;115;g2dfc937cf40_4_17"/>
          <p:cNvSpPr txBox="1"/>
          <p:nvPr/>
        </p:nvSpPr>
        <p:spPr>
          <a:xfrm>
            <a:off x="284377" y="6188713"/>
            <a:ext cx="629929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lt1"/>
                </a:solidFill>
                <a:latin typeface="Palatino Linotype"/>
                <a:ea typeface="Palatino Linotype"/>
                <a:cs typeface="Palatino Linotype"/>
                <a:sym typeface="Palatino Linotype"/>
              </a:rPr>
              <a:t>Planting the SEEDS of Success</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3">
  <p:cSld name="Slide 3">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g2dfc937cf40_4_23"/>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Palatino Linotype"/>
              <a:buNone/>
              <a:defRPr sz="3750" b="1">
                <a:solidFill>
                  <a:schemeClr val="lt1"/>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g2dfc937cf40_4_23"/>
          <p:cNvSpPr txBox="1">
            <a:spLocks noGrp="1"/>
          </p:cNvSpPr>
          <p:nvPr>
            <p:ph type="body" idx="1"/>
          </p:nvPr>
        </p:nvSpPr>
        <p:spPr>
          <a:xfrm>
            <a:off x="284377" y="1405467"/>
            <a:ext cx="11695423" cy="455801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lt1"/>
              </a:buClr>
              <a:buSzPts val="2100"/>
              <a:buChar char="•"/>
              <a:defRPr sz="2100">
                <a:solidFill>
                  <a:schemeClr val="lt1"/>
                </a:solidFill>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lt1"/>
              </a:buClr>
              <a:buSzPts val="1800"/>
              <a:buChar char="•"/>
              <a:defRPr sz="1800">
                <a:solidFill>
                  <a:schemeClr val="lt1"/>
                </a:solidFill>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lt1"/>
              </a:buClr>
              <a:buSzPts val="1500"/>
              <a:buChar char="•"/>
              <a:defRPr sz="1500">
                <a:solidFill>
                  <a:schemeClr val="lt1"/>
                </a:solidFill>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lt1"/>
              </a:buClr>
              <a:buSzPts val="1500"/>
              <a:buChar char="•"/>
              <a:defRPr sz="1500">
                <a:solidFill>
                  <a:schemeClr val="lt1"/>
                </a:solidFill>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g2dfc937cf40_4_23"/>
          <p:cNvSpPr txBox="1"/>
          <p:nvPr/>
        </p:nvSpPr>
        <p:spPr>
          <a:xfrm>
            <a:off x="284377" y="6407034"/>
            <a:ext cx="629929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Palatino Linotype"/>
                <a:ea typeface="Palatino Linotype"/>
                <a:cs typeface="Palatino Linotype"/>
                <a:sym typeface="Palatino Linotype"/>
              </a:rPr>
              <a:t>Planting the SEEDS of Success</a:t>
            </a:r>
            <a:endParaRPr/>
          </a:p>
        </p:txBody>
      </p:sp>
      <p:grpSp>
        <p:nvGrpSpPr>
          <p:cNvPr id="120" name="Google Shape;120;g2dfc937cf40_4_23"/>
          <p:cNvGrpSpPr/>
          <p:nvPr/>
        </p:nvGrpSpPr>
        <p:grpSpPr>
          <a:xfrm>
            <a:off x="8942301" y="5587488"/>
            <a:ext cx="2033318" cy="751980"/>
            <a:chOff x="8942301" y="5587488"/>
            <a:chExt cx="2033318" cy="751980"/>
          </a:xfrm>
        </p:grpSpPr>
        <p:sp>
          <p:nvSpPr>
            <p:cNvPr id="121" name="Google Shape;121;g2dfc937cf40_4_23"/>
            <p:cNvSpPr/>
            <p:nvPr/>
          </p:nvSpPr>
          <p:spPr>
            <a:xfrm>
              <a:off x="9659815" y="5809266"/>
              <a:ext cx="759406" cy="509472"/>
            </a:xfrm>
            <a:prstGeom prst="rect">
              <a:avLst/>
            </a:prstGeom>
            <a:solidFill>
              <a:srgbClr val="3811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2" name="Google Shape;122;g2dfc937cf40_4_23"/>
            <p:cNvPicPr preferRelativeResize="0"/>
            <p:nvPr/>
          </p:nvPicPr>
          <p:blipFill rotWithShape="1">
            <a:blip r:embed="rId3">
              <a:alphaModFix/>
            </a:blip>
            <a:srcRect/>
            <a:stretch/>
          </p:blipFill>
          <p:spPr>
            <a:xfrm>
              <a:off x="8942301" y="5587488"/>
              <a:ext cx="656116" cy="751980"/>
            </a:xfrm>
            <a:prstGeom prst="rect">
              <a:avLst/>
            </a:prstGeom>
            <a:noFill/>
            <a:ln>
              <a:noFill/>
            </a:ln>
          </p:spPr>
        </p:pic>
        <p:pic>
          <p:nvPicPr>
            <p:cNvPr id="123" name="Google Shape;123;g2dfc937cf40_4_23"/>
            <p:cNvPicPr preferRelativeResize="0"/>
            <p:nvPr/>
          </p:nvPicPr>
          <p:blipFill rotWithShape="1">
            <a:blip r:embed="rId4">
              <a:alphaModFix/>
            </a:blip>
            <a:srcRect/>
            <a:stretch/>
          </p:blipFill>
          <p:spPr>
            <a:xfrm>
              <a:off x="9659815" y="5780517"/>
              <a:ext cx="1315804" cy="365922"/>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4">
  <p:cSld name="Slide 4">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g2e0035cadf8_10_6"/>
          <p:cNvSpPr txBox="1">
            <a:spLocks noGrp="1"/>
          </p:cNvSpPr>
          <p:nvPr>
            <p:ph type="ctrTitle"/>
          </p:nvPr>
        </p:nvSpPr>
        <p:spPr>
          <a:xfrm>
            <a:off x="260753" y="303470"/>
            <a:ext cx="11719047" cy="5103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Palatino Linotype"/>
              <a:buNone/>
              <a:defRPr sz="3750" b="1">
                <a:solidFill>
                  <a:schemeClr val="lt1"/>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g2e0035cadf8_10_6"/>
          <p:cNvSpPr txBox="1">
            <a:spLocks noGrp="1"/>
          </p:cNvSpPr>
          <p:nvPr>
            <p:ph type="body" idx="1"/>
          </p:nvPr>
        </p:nvSpPr>
        <p:spPr>
          <a:xfrm>
            <a:off x="284377" y="1289538"/>
            <a:ext cx="11695423" cy="476339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g2e0035cadf8_10_6"/>
          <p:cNvSpPr txBox="1"/>
          <p:nvPr/>
        </p:nvSpPr>
        <p:spPr>
          <a:xfrm>
            <a:off x="198948" y="6367501"/>
            <a:ext cx="62992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rgbClr val="2B1054"/>
                </a:solidFill>
                <a:latin typeface="Palatino Linotype"/>
                <a:ea typeface="Palatino Linotype"/>
                <a:cs typeface="Palatino Linotype"/>
                <a:sym typeface="Palatino Linotype"/>
              </a:rPr>
              <a:t>Planting the SEEDS of Success</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3">
  <p:cSld name="Slide 3">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g2e0035cadf8_10_10"/>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Palatino Linotype"/>
              <a:buNone/>
              <a:defRPr sz="3750" b="1">
                <a:solidFill>
                  <a:schemeClr val="lt1"/>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g2e0035cadf8_10_10"/>
          <p:cNvSpPr txBox="1">
            <a:spLocks noGrp="1"/>
          </p:cNvSpPr>
          <p:nvPr>
            <p:ph type="body" idx="1"/>
          </p:nvPr>
        </p:nvSpPr>
        <p:spPr>
          <a:xfrm>
            <a:off x="284377" y="1405467"/>
            <a:ext cx="11695423" cy="455801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lt1"/>
              </a:buClr>
              <a:buSzPts val="2100"/>
              <a:buChar char="•"/>
              <a:defRPr sz="2100">
                <a:solidFill>
                  <a:schemeClr val="lt1"/>
                </a:solidFill>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lt1"/>
              </a:buClr>
              <a:buSzPts val="1800"/>
              <a:buChar char="•"/>
              <a:defRPr sz="1800">
                <a:solidFill>
                  <a:schemeClr val="lt1"/>
                </a:solidFill>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lt1"/>
              </a:buClr>
              <a:buSzPts val="1500"/>
              <a:buChar char="•"/>
              <a:defRPr sz="1500">
                <a:solidFill>
                  <a:schemeClr val="lt1"/>
                </a:solidFill>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lt1"/>
              </a:buClr>
              <a:buSzPts val="1500"/>
              <a:buChar char="•"/>
              <a:defRPr sz="1500">
                <a:solidFill>
                  <a:schemeClr val="lt1"/>
                </a:solidFill>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g2e0035cadf8_10_10"/>
          <p:cNvSpPr txBox="1"/>
          <p:nvPr/>
        </p:nvSpPr>
        <p:spPr>
          <a:xfrm>
            <a:off x="284377" y="6407034"/>
            <a:ext cx="629929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lt1"/>
                </a:solidFill>
                <a:latin typeface="Palatino Linotype"/>
                <a:ea typeface="Palatino Linotype"/>
                <a:cs typeface="Palatino Linotype"/>
                <a:sym typeface="Palatino Linotype"/>
              </a:rPr>
              <a:t>Planting the SEEDS of Success</a:t>
            </a:r>
            <a:endParaRPr/>
          </a:p>
        </p:txBody>
      </p:sp>
      <p:grpSp>
        <p:nvGrpSpPr>
          <p:cNvPr id="138" name="Google Shape;138;g2e0035cadf8_10_10"/>
          <p:cNvGrpSpPr/>
          <p:nvPr/>
        </p:nvGrpSpPr>
        <p:grpSpPr>
          <a:xfrm>
            <a:off x="8942301" y="5587488"/>
            <a:ext cx="2033318" cy="751980"/>
            <a:chOff x="8942301" y="5587488"/>
            <a:chExt cx="2033318" cy="751980"/>
          </a:xfrm>
        </p:grpSpPr>
        <p:sp>
          <p:nvSpPr>
            <p:cNvPr id="139" name="Google Shape;139;g2e0035cadf8_10_10"/>
            <p:cNvSpPr/>
            <p:nvPr/>
          </p:nvSpPr>
          <p:spPr>
            <a:xfrm>
              <a:off x="9659815" y="5809266"/>
              <a:ext cx="759406" cy="509472"/>
            </a:xfrm>
            <a:prstGeom prst="rect">
              <a:avLst/>
            </a:prstGeom>
            <a:solidFill>
              <a:srgbClr val="3811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0" name="Google Shape;140;g2e0035cadf8_10_10"/>
            <p:cNvPicPr preferRelativeResize="0"/>
            <p:nvPr/>
          </p:nvPicPr>
          <p:blipFill rotWithShape="1">
            <a:blip r:embed="rId3">
              <a:alphaModFix/>
            </a:blip>
            <a:srcRect/>
            <a:stretch/>
          </p:blipFill>
          <p:spPr>
            <a:xfrm>
              <a:off x="8942301" y="5587488"/>
              <a:ext cx="656116" cy="751980"/>
            </a:xfrm>
            <a:prstGeom prst="rect">
              <a:avLst/>
            </a:prstGeom>
            <a:noFill/>
            <a:ln>
              <a:noFill/>
            </a:ln>
          </p:spPr>
        </p:pic>
        <p:pic>
          <p:nvPicPr>
            <p:cNvPr id="141" name="Google Shape;141;g2e0035cadf8_10_10"/>
            <p:cNvPicPr preferRelativeResize="0"/>
            <p:nvPr/>
          </p:nvPicPr>
          <p:blipFill rotWithShape="1">
            <a:blip r:embed="rId4">
              <a:alphaModFix/>
            </a:blip>
            <a:srcRect/>
            <a:stretch/>
          </p:blipFill>
          <p:spPr>
            <a:xfrm>
              <a:off x="9659815" y="5780517"/>
              <a:ext cx="1315804" cy="365922"/>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2">
  <p:cSld name="Slide 2">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g2e0035cadf8_10_18"/>
          <p:cNvSpPr txBox="1">
            <a:spLocks noGrp="1"/>
          </p:cNvSpPr>
          <p:nvPr>
            <p:ph type="ctrTitle"/>
          </p:nvPr>
        </p:nvSpPr>
        <p:spPr>
          <a:xfrm>
            <a:off x="3190039" y="220133"/>
            <a:ext cx="8739496"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B1054"/>
              </a:buClr>
              <a:buSzPts val="3750"/>
              <a:buFont typeface="Palatino Linotype"/>
              <a:buNone/>
              <a:defRPr sz="3750" b="1">
                <a:solidFill>
                  <a:srgbClr val="2B1054"/>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g2e0035cadf8_10_18"/>
          <p:cNvSpPr txBox="1">
            <a:spLocks noGrp="1"/>
          </p:cNvSpPr>
          <p:nvPr>
            <p:ph type="body" idx="1"/>
          </p:nvPr>
        </p:nvSpPr>
        <p:spPr>
          <a:xfrm>
            <a:off x="3207657" y="1405467"/>
            <a:ext cx="8721877" cy="5232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5" name="Google Shape;145;g2e0035cadf8_10_18"/>
          <p:cNvPicPr preferRelativeResize="0"/>
          <p:nvPr/>
        </p:nvPicPr>
        <p:blipFill rotWithShape="1">
          <a:blip r:embed="rId3">
            <a:alphaModFix/>
          </a:blip>
          <a:srcRect/>
          <a:stretch/>
        </p:blipFill>
        <p:spPr>
          <a:xfrm>
            <a:off x="121788" y="220133"/>
            <a:ext cx="835494" cy="957567"/>
          </a:xfrm>
          <a:prstGeom prst="rect">
            <a:avLst/>
          </a:prstGeom>
          <a:noFill/>
          <a:ln>
            <a:noFill/>
          </a:ln>
        </p:spPr>
      </p:pic>
      <p:pic>
        <p:nvPicPr>
          <p:cNvPr id="146" name="Google Shape;146;g2e0035cadf8_10_18"/>
          <p:cNvPicPr preferRelativeResize="0"/>
          <p:nvPr/>
        </p:nvPicPr>
        <p:blipFill rotWithShape="1">
          <a:blip r:embed="rId4">
            <a:alphaModFix/>
          </a:blip>
          <a:srcRect/>
          <a:stretch/>
        </p:blipFill>
        <p:spPr>
          <a:xfrm>
            <a:off x="1036502" y="436713"/>
            <a:ext cx="1675537" cy="46596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ver">
  <p:cSld name="Cover">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g2e006419ed2_2_6"/>
          <p:cNvSpPr txBox="1">
            <a:spLocks noGrp="1"/>
          </p:cNvSpPr>
          <p:nvPr>
            <p:ph type="ctrTitle"/>
          </p:nvPr>
        </p:nvSpPr>
        <p:spPr>
          <a:xfrm>
            <a:off x="435429" y="1600201"/>
            <a:ext cx="7986531" cy="182879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500"/>
              <a:buFont typeface="Palatino Linotype"/>
              <a:buNone/>
              <a:defRPr sz="4500" b="1">
                <a:solidFill>
                  <a:schemeClr val="lt1"/>
                </a:solidFill>
                <a:latin typeface="Palatino Linotype"/>
                <a:ea typeface="Palatino Linotype"/>
                <a:cs typeface="Palatino Linotype"/>
                <a:sym typeface="Palatino Linotyp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2e006419ed2_2_6"/>
          <p:cNvSpPr txBox="1">
            <a:spLocks noGrp="1"/>
          </p:cNvSpPr>
          <p:nvPr>
            <p:ph type="subTitle" idx="1"/>
          </p:nvPr>
        </p:nvSpPr>
        <p:spPr>
          <a:xfrm>
            <a:off x="435429" y="3429000"/>
            <a:ext cx="7986531" cy="6829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1EEDB"/>
              </a:buClr>
              <a:buSzPts val="2100"/>
              <a:buNone/>
              <a:defRPr sz="2100" b="0" i="0">
                <a:solidFill>
                  <a:srgbClr val="F1EEDB"/>
                </a:solidFill>
                <a:latin typeface="Palatino Linotype"/>
                <a:ea typeface="Palatino Linotype"/>
                <a:cs typeface="Palatino Linotype"/>
                <a:sym typeface="Palatino Linotype"/>
              </a:defRPr>
            </a:lvl1pPr>
            <a:lvl2pPr lvl="1" algn="ctr">
              <a:lnSpc>
                <a:spcPct val="90000"/>
              </a:lnSpc>
              <a:spcBef>
                <a:spcPts val="500"/>
              </a:spcBef>
              <a:spcAft>
                <a:spcPts val="0"/>
              </a:spcAft>
              <a:buClr>
                <a:schemeClr val="dk1"/>
              </a:buClr>
              <a:buSzPts val="1500"/>
              <a:buNone/>
              <a:defRPr sz="1500"/>
            </a:lvl2pPr>
            <a:lvl3pPr lvl="2" algn="ctr">
              <a:lnSpc>
                <a:spcPct val="90000"/>
              </a:lnSpc>
              <a:spcBef>
                <a:spcPts val="500"/>
              </a:spcBef>
              <a:spcAft>
                <a:spcPts val="0"/>
              </a:spcAft>
              <a:buClr>
                <a:schemeClr val="dk1"/>
              </a:buClr>
              <a:buSzPts val="1350"/>
              <a:buNone/>
              <a:defRPr sz="135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4">
  <p:cSld name="Slide 4">
    <p:bg>
      <p:bgPr>
        <a:blipFill>
          <a:blip r:embed="rId2">
            <a:alphaModFix/>
          </a:blip>
          <a:stretch>
            <a:fillRect/>
          </a:stretch>
        </a:blipFill>
        <a:effectLst/>
      </p:bgPr>
    </p:bg>
    <p:spTree>
      <p:nvGrpSpPr>
        <p:cNvPr id="1" name="Shape 156"/>
        <p:cNvGrpSpPr/>
        <p:nvPr/>
      </p:nvGrpSpPr>
      <p:grpSpPr>
        <a:xfrm>
          <a:off x="0" y="0"/>
          <a:ext cx="0" cy="0"/>
          <a:chOff x="0" y="0"/>
          <a:chExt cx="0" cy="0"/>
        </a:xfrm>
      </p:grpSpPr>
      <p:sp>
        <p:nvSpPr>
          <p:cNvPr id="157" name="Google Shape;157;g2e006419ed2_2_9"/>
          <p:cNvSpPr txBox="1">
            <a:spLocks noGrp="1"/>
          </p:cNvSpPr>
          <p:nvPr>
            <p:ph type="ctrTitle"/>
          </p:nvPr>
        </p:nvSpPr>
        <p:spPr>
          <a:xfrm>
            <a:off x="260753" y="303470"/>
            <a:ext cx="11719047" cy="5103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Palatino Linotype"/>
              <a:buNone/>
              <a:defRPr sz="3750" b="1">
                <a:solidFill>
                  <a:schemeClr val="lt1"/>
                </a:solidFill>
                <a:latin typeface="Palatino Linotype"/>
                <a:ea typeface="Palatino Linotype"/>
                <a:cs typeface="Palatino Linotype"/>
                <a:sym typeface="Palatino Linotyp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2e006419ed2_2_9"/>
          <p:cNvSpPr txBox="1">
            <a:spLocks noGrp="1"/>
          </p:cNvSpPr>
          <p:nvPr>
            <p:ph type="body" idx="1"/>
          </p:nvPr>
        </p:nvSpPr>
        <p:spPr>
          <a:xfrm>
            <a:off x="284377" y="1289538"/>
            <a:ext cx="11695423" cy="476339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g2e006419ed2_2_9"/>
          <p:cNvSpPr txBox="1"/>
          <p:nvPr/>
        </p:nvSpPr>
        <p:spPr>
          <a:xfrm>
            <a:off x="198948" y="6367501"/>
            <a:ext cx="629929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B1054"/>
                </a:solidFill>
                <a:latin typeface="Palatino Linotype"/>
                <a:ea typeface="Palatino Linotype"/>
                <a:cs typeface="Palatino Linotype"/>
                <a:sym typeface="Palatino Linotype"/>
              </a:rPr>
              <a:t>Planting the SEEDS of Success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3">
  <p:cSld name="Slide 3">
    <p:bg>
      <p:bgPr>
        <a:blipFill>
          <a:blip r:embed="rId2">
            <a:alphaModFix/>
          </a:blip>
          <a:stretch>
            <a:fillRect/>
          </a:stretch>
        </a:blipFill>
        <a:effectLst/>
      </p:bgPr>
    </p:bg>
    <p:spTree>
      <p:nvGrpSpPr>
        <p:cNvPr id="1" name="Shape 160"/>
        <p:cNvGrpSpPr/>
        <p:nvPr/>
      </p:nvGrpSpPr>
      <p:grpSpPr>
        <a:xfrm>
          <a:off x="0" y="0"/>
          <a:ext cx="0" cy="0"/>
          <a:chOff x="0" y="0"/>
          <a:chExt cx="0" cy="0"/>
        </a:xfrm>
      </p:grpSpPr>
      <p:sp>
        <p:nvSpPr>
          <p:cNvPr id="161" name="Google Shape;161;g2e006419ed2_2_13"/>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Palatino Linotype"/>
              <a:buNone/>
              <a:defRPr sz="3750" b="1">
                <a:solidFill>
                  <a:schemeClr val="lt1"/>
                </a:solidFill>
                <a:latin typeface="Palatino Linotype"/>
                <a:ea typeface="Palatino Linotype"/>
                <a:cs typeface="Palatino Linotype"/>
                <a:sym typeface="Palatino Linotyp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g2e006419ed2_2_13"/>
          <p:cNvSpPr txBox="1">
            <a:spLocks noGrp="1"/>
          </p:cNvSpPr>
          <p:nvPr>
            <p:ph type="body" idx="1"/>
          </p:nvPr>
        </p:nvSpPr>
        <p:spPr>
          <a:xfrm>
            <a:off x="284377" y="1405467"/>
            <a:ext cx="11695423" cy="455801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lt1"/>
              </a:buClr>
              <a:buSzPts val="2100"/>
              <a:buChar char="•"/>
              <a:defRPr sz="2100">
                <a:solidFill>
                  <a:schemeClr val="lt1"/>
                </a:solidFill>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lt1"/>
              </a:buClr>
              <a:buSzPts val="1800"/>
              <a:buChar char="•"/>
              <a:defRPr sz="1800">
                <a:solidFill>
                  <a:schemeClr val="lt1"/>
                </a:solidFill>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lt1"/>
              </a:buClr>
              <a:buSzPts val="1500"/>
              <a:buChar char="•"/>
              <a:defRPr sz="1500">
                <a:solidFill>
                  <a:schemeClr val="lt1"/>
                </a:solidFill>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lt1"/>
              </a:buClr>
              <a:buSzPts val="1500"/>
              <a:buChar char="•"/>
              <a:defRPr sz="1500">
                <a:solidFill>
                  <a:schemeClr val="lt1"/>
                </a:solidFill>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g2e006419ed2_2_13"/>
          <p:cNvSpPr txBox="1"/>
          <p:nvPr/>
        </p:nvSpPr>
        <p:spPr>
          <a:xfrm>
            <a:off x="284377" y="6407034"/>
            <a:ext cx="629929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Palatino Linotype"/>
                <a:ea typeface="Palatino Linotype"/>
                <a:cs typeface="Palatino Linotype"/>
                <a:sym typeface="Palatino Linotype"/>
              </a:rPr>
              <a:t>Planting the SEEDS of Success</a:t>
            </a:r>
            <a:endParaRPr sz="1400" b="0" i="0" u="none" strike="noStrike" cap="none">
              <a:solidFill>
                <a:srgbClr val="000000"/>
              </a:solidFill>
              <a:latin typeface="Arial"/>
              <a:ea typeface="Arial"/>
              <a:cs typeface="Arial"/>
              <a:sym typeface="Arial"/>
            </a:endParaRPr>
          </a:p>
        </p:txBody>
      </p:sp>
      <p:grpSp>
        <p:nvGrpSpPr>
          <p:cNvPr id="164" name="Google Shape;164;g2e006419ed2_2_13"/>
          <p:cNvGrpSpPr/>
          <p:nvPr/>
        </p:nvGrpSpPr>
        <p:grpSpPr>
          <a:xfrm>
            <a:off x="8942301" y="5587488"/>
            <a:ext cx="2033318" cy="751980"/>
            <a:chOff x="8942301" y="5587488"/>
            <a:chExt cx="2033318" cy="751980"/>
          </a:xfrm>
        </p:grpSpPr>
        <p:sp>
          <p:nvSpPr>
            <p:cNvPr id="165" name="Google Shape;165;g2e006419ed2_2_13"/>
            <p:cNvSpPr/>
            <p:nvPr/>
          </p:nvSpPr>
          <p:spPr>
            <a:xfrm>
              <a:off x="9659815" y="5809266"/>
              <a:ext cx="759406" cy="509472"/>
            </a:xfrm>
            <a:prstGeom prst="rect">
              <a:avLst/>
            </a:prstGeom>
            <a:solidFill>
              <a:srgbClr val="3811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6" name="Google Shape;166;g2e006419ed2_2_13"/>
            <p:cNvPicPr preferRelativeResize="0"/>
            <p:nvPr/>
          </p:nvPicPr>
          <p:blipFill rotWithShape="1">
            <a:blip r:embed="rId3">
              <a:alphaModFix/>
            </a:blip>
            <a:srcRect/>
            <a:stretch/>
          </p:blipFill>
          <p:spPr>
            <a:xfrm>
              <a:off x="8942301" y="5587488"/>
              <a:ext cx="656116" cy="751980"/>
            </a:xfrm>
            <a:prstGeom prst="rect">
              <a:avLst/>
            </a:prstGeom>
            <a:noFill/>
            <a:ln>
              <a:noFill/>
            </a:ln>
          </p:spPr>
        </p:pic>
        <p:pic>
          <p:nvPicPr>
            <p:cNvPr id="167" name="Google Shape;167;g2e006419ed2_2_13"/>
            <p:cNvPicPr preferRelativeResize="0"/>
            <p:nvPr/>
          </p:nvPicPr>
          <p:blipFill rotWithShape="1">
            <a:blip r:embed="rId4">
              <a:alphaModFix/>
            </a:blip>
            <a:srcRect/>
            <a:stretch/>
          </p:blipFill>
          <p:spPr>
            <a:xfrm>
              <a:off x="9659815" y="5780517"/>
              <a:ext cx="1315804" cy="365922"/>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2">
  <p:cSld name="Slide 2">
    <p:bg>
      <p:bgPr>
        <a:blipFill>
          <a:blip r:embed="rId2">
            <a:alphaModFix/>
          </a:blip>
          <a:stretch>
            <a:fillRect/>
          </a:stretch>
        </a:blipFill>
        <a:effectLst/>
      </p:bgPr>
    </p:bg>
    <p:spTree>
      <p:nvGrpSpPr>
        <p:cNvPr id="1" name="Shape 168"/>
        <p:cNvGrpSpPr/>
        <p:nvPr/>
      </p:nvGrpSpPr>
      <p:grpSpPr>
        <a:xfrm>
          <a:off x="0" y="0"/>
          <a:ext cx="0" cy="0"/>
          <a:chOff x="0" y="0"/>
          <a:chExt cx="0" cy="0"/>
        </a:xfrm>
      </p:grpSpPr>
      <p:sp>
        <p:nvSpPr>
          <p:cNvPr id="169" name="Google Shape;169;g2e006419ed2_2_21"/>
          <p:cNvSpPr txBox="1">
            <a:spLocks noGrp="1"/>
          </p:cNvSpPr>
          <p:nvPr>
            <p:ph type="ctrTitle"/>
          </p:nvPr>
        </p:nvSpPr>
        <p:spPr>
          <a:xfrm>
            <a:off x="3190039" y="220133"/>
            <a:ext cx="8739496"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B1054"/>
              </a:buClr>
              <a:buSzPts val="3750"/>
              <a:buFont typeface="Palatino Linotype"/>
              <a:buNone/>
              <a:defRPr sz="3750" b="1">
                <a:solidFill>
                  <a:srgbClr val="2B1054"/>
                </a:solidFill>
                <a:latin typeface="Palatino Linotype"/>
                <a:ea typeface="Palatino Linotype"/>
                <a:cs typeface="Palatino Linotype"/>
                <a:sym typeface="Palatino Linotyp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2e006419ed2_2_21"/>
          <p:cNvSpPr txBox="1">
            <a:spLocks noGrp="1"/>
          </p:cNvSpPr>
          <p:nvPr>
            <p:ph type="body" idx="1"/>
          </p:nvPr>
        </p:nvSpPr>
        <p:spPr>
          <a:xfrm>
            <a:off x="3207657" y="1405467"/>
            <a:ext cx="8721877" cy="5232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1" name="Google Shape;171;g2e006419ed2_2_21"/>
          <p:cNvPicPr preferRelativeResize="0"/>
          <p:nvPr/>
        </p:nvPicPr>
        <p:blipFill rotWithShape="1">
          <a:blip r:embed="rId3">
            <a:alphaModFix/>
          </a:blip>
          <a:srcRect/>
          <a:stretch/>
        </p:blipFill>
        <p:spPr>
          <a:xfrm>
            <a:off x="121788" y="220133"/>
            <a:ext cx="835494" cy="957567"/>
          </a:xfrm>
          <a:prstGeom prst="rect">
            <a:avLst/>
          </a:prstGeom>
          <a:noFill/>
          <a:ln>
            <a:noFill/>
          </a:ln>
        </p:spPr>
      </p:pic>
      <p:pic>
        <p:nvPicPr>
          <p:cNvPr id="172" name="Google Shape;172;g2e006419ed2_2_21"/>
          <p:cNvPicPr preferRelativeResize="0"/>
          <p:nvPr/>
        </p:nvPicPr>
        <p:blipFill rotWithShape="1">
          <a:blip r:embed="rId4">
            <a:alphaModFix/>
          </a:blip>
          <a:srcRect/>
          <a:stretch/>
        </p:blipFill>
        <p:spPr>
          <a:xfrm>
            <a:off x="1036502" y="436713"/>
            <a:ext cx="1675537" cy="46596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Blank">
  <p:cSld name="1_Blank">
    <p:bg>
      <p:bgPr>
        <a:blipFill>
          <a:blip r:embed="rId2">
            <a:alphaModFix/>
          </a:blip>
          <a:stretch>
            <a:fillRect/>
          </a:stretch>
        </a:blipFill>
        <a:effectLst/>
      </p:bgPr>
    </p:bg>
    <p:spTree>
      <p:nvGrpSpPr>
        <p:cNvPr id="1" name="Shape 173"/>
        <p:cNvGrpSpPr/>
        <p:nvPr/>
      </p:nvGrpSpPr>
      <p:grpSpPr>
        <a:xfrm>
          <a:off x="0" y="0"/>
          <a:ext cx="0" cy="0"/>
          <a:chOff x="0" y="0"/>
          <a:chExt cx="0" cy="0"/>
        </a:xfrm>
      </p:grpSpPr>
      <p:sp>
        <p:nvSpPr>
          <p:cNvPr id="174" name="Google Shape;174;g2e006419ed2_2_26"/>
          <p:cNvSpPr txBox="1">
            <a:spLocks noGrp="1"/>
          </p:cNvSpPr>
          <p:nvPr>
            <p:ph type="ctrTitle"/>
          </p:nvPr>
        </p:nvSpPr>
        <p:spPr>
          <a:xfrm>
            <a:off x="4195187" y="735205"/>
            <a:ext cx="6139543" cy="145697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500"/>
              <a:buFont typeface="Palatino Linotype"/>
              <a:buNone/>
              <a:defRPr sz="4500" b="1">
                <a:solidFill>
                  <a:schemeClr val="lt1"/>
                </a:solidFill>
                <a:latin typeface="Palatino Linotype"/>
                <a:ea typeface="Palatino Linotype"/>
                <a:cs typeface="Palatino Linotype"/>
                <a:sym typeface="Palatino Linotyp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p:cSld name="Slide 3">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2"/>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Palatino Linotype"/>
              <a:buNone/>
              <a:defRPr sz="3750" b="1">
                <a:solidFill>
                  <a:schemeClr val="lt1"/>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2"/>
          <p:cNvSpPr txBox="1">
            <a:spLocks noGrp="1"/>
          </p:cNvSpPr>
          <p:nvPr>
            <p:ph type="body" idx="1"/>
          </p:nvPr>
        </p:nvSpPr>
        <p:spPr>
          <a:xfrm>
            <a:off x="284377" y="1405467"/>
            <a:ext cx="11695423" cy="455801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lt1"/>
              </a:buClr>
              <a:buSzPts val="2100"/>
              <a:buChar char="•"/>
              <a:defRPr sz="2100">
                <a:solidFill>
                  <a:schemeClr val="lt1"/>
                </a:solidFill>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lt1"/>
              </a:buClr>
              <a:buSzPts val="1800"/>
              <a:buChar char="•"/>
              <a:defRPr sz="1800">
                <a:solidFill>
                  <a:schemeClr val="lt1"/>
                </a:solidFill>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lt1"/>
              </a:buClr>
              <a:buSzPts val="1500"/>
              <a:buChar char="•"/>
              <a:defRPr sz="1500">
                <a:solidFill>
                  <a:schemeClr val="lt1"/>
                </a:solidFill>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lt1"/>
              </a:buClr>
              <a:buSzPts val="1500"/>
              <a:buChar char="•"/>
              <a:defRPr sz="1500">
                <a:solidFill>
                  <a:schemeClr val="lt1"/>
                </a:solidFill>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62"/>
          <p:cNvSpPr txBox="1"/>
          <p:nvPr/>
        </p:nvSpPr>
        <p:spPr>
          <a:xfrm>
            <a:off x="284377" y="6407034"/>
            <a:ext cx="629929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lt1"/>
                </a:solidFill>
                <a:latin typeface="Palatino Linotype"/>
                <a:ea typeface="Palatino Linotype"/>
                <a:cs typeface="Palatino Linotype"/>
                <a:sym typeface="Palatino Linotype"/>
              </a:rPr>
              <a:t>Planting the SEEDS of Success</a:t>
            </a:r>
            <a:endParaRPr/>
          </a:p>
        </p:txBody>
      </p:sp>
      <p:grpSp>
        <p:nvGrpSpPr>
          <p:cNvPr id="26" name="Google Shape;26;p62"/>
          <p:cNvGrpSpPr/>
          <p:nvPr/>
        </p:nvGrpSpPr>
        <p:grpSpPr>
          <a:xfrm>
            <a:off x="8942301" y="5587488"/>
            <a:ext cx="2033318" cy="751980"/>
            <a:chOff x="8942301" y="5587488"/>
            <a:chExt cx="2033318" cy="751980"/>
          </a:xfrm>
        </p:grpSpPr>
        <p:sp>
          <p:nvSpPr>
            <p:cNvPr id="27" name="Google Shape;27;p62"/>
            <p:cNvSpPr/>
            <p:nvPr/>
          </p:nvSpPr>
          <p:spPr>
            <a:xfrm>
              <a:off x="9659815" y="5809266"/>
              <a:ext cx="759406" cy="509472"/>
            </a:xfrm>
            <a:prstGeom prst="rect">
              <a:avLst/>
            </a:prstGeom>
            <a:solidFill>
              <a:srgbClr val="3811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 name="Google Shape;28;p62"/>
            <p:cNvPicPr preferRelativeResize="0"/>
            <p:nvPr/>
          </p:nvPicPr>
          <p:blipFill rotWithShape="1">
            <a:blip r:embed="rId3">
              <a:alphaModFix/>
            </a:blip>
            <a:srcRect/>
            <a:stretch/>
          </p:blipFill>
          <p:spPr>
            <a:xfrm>
              <a:off x="8942301" y="5587488"/>
              <a:ext cx="656116" cy="751980"/>
            </a:xfrm>
            <a:prstGeom prst="rect">
              <a:avLst/>
            </a:prstGeom>
            <a:noFill/>
            <a:ln>
              <a:noFill/>
            </a:ln>
          </p:spPr>
        </p:pic>
        <p:pic>
          <p:nvPicPr>
            <p:cNvPr id="29" name="Google Shape;29;p62"/>
            <p:cNvPicPr preferRelativeResize="0"/>
            <p:nvPr/>
          </p:nvPicPr>
          <p:blipFill rotWithShape="1">
            <a:blip r:embed="rId4">
              <a:alphaModFix/>
            </a:blip>
            <a:srcRect/>
            <a:stretch/>
          </p:blipFill>
          <p:spPr>
            <a:xfrm>
              <a:off x="9659815" y="5780517"/>
              <a:ext cx="1315804" cy="365922"/>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1">
  <p:cSld name="Slide 1">
    <p:bg>
      <p:bgPr>
        <a:blipFill>
          <a:blip r:embed="rId2">
            <a:alphaModFix/>
          </a:blip>
          <a:stretch>
            <a:fillRect/>
          </a:stretch>
        </a:blipFill>
        <a:effectLst/>
      </p:bgPr>
    </p:bg>
    <p:spTree>
      <p:nvGrpSpPr>
        <p:cNvPr id="1" name="Shape 175"/>
        <p:cNvGrpSpPr/>
        <p:nvPr/>
      </p:nvGrpSpPr>
      <p:grpSpPr>
        <a:xfrm>
          <a:off x="0" y="0"/>
          <a:ext cx="0" cy="0"/>
          <a:chOff x="0" y="0"/>
          <a:chExt cx="0" cy="0"/>
        </a:xfrm>
      </p:grpSpPr>
      <p:sp>
        <p:nvSpPr>
          <p:cNvPr id="176" name="Google Shape;176;g2e006419ed2_2_28"/>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B1054"/>
              </a:buClr>
              <a:buSzPts val="3750"/>
              <a:buFont typeface="Palatino Linotype"/>
              <a:buNone/>
              <a:defRPr sz="3750" b="1">
                <a:solidFill>
                  <a:srgbClr val="2B1054"/>
                </a:solidFill>
                <a:latin typeface="Palatino Linotype"/>
                <a:ea typeface="Palatino Linotype"/>
                <a:cs typeface="Palatino Linotype"/>
                <a:sym typeface="Palatino Linotyp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2e006419ed2_2_28"/>
          <p:cNvSpPr txBox="1">
            <a:spLocks noGrp="1"/>
          </p:cNvSpPr>
          <p:nvPr>
            <p:ph type="body" idx="1"/>
          </p:nvPr>
        </p:nvSpPr>
        <p:spPr>
          <a:xfrm>
            <a:off x="284377" y="1405467"/>
            <a:ext cx="11695423" cy="398833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8" name="Google Shape;178;g2e006419ed2_2_28"/>
          <p:cNvPicPr preferRelativeResize="0"/>
          <p:nvPr/>
        </p:nvPicPr>
        <p:blipFill rotWithShape="1">
          <a:blip r:embed="rId3">
            <a:alphaModFix/>
          </a:blip>
          <a:srcRect/>
          <a:stretch/>
        </p:blipFill>
        <p:spPr>
          <a:xfrm>
            <a:off x="9446627" y="6143081"/>
            <a:ext cx="1713494" cy="476519"/>
          </a:xfrm>
          <a:prstGeom prst="rect">
            <a:avLst/>
          </a:prstGeom>
          <a:noFill/>
          <a:ln>
            <a:noFill/>
          </a:ln>
        </p:spPr>
      </p:pic>
      <p:pic>
        <p:nvPicPr>
          <p:cNvPr id="179" name="Google Shape;179;g2e006419ed2_2_28"/>
          <p:cNvPicPr preferRelativeResize="0"/>
          <p:nvPr/>
        </p:nvPicPr>
        <p:blipFill rotWithShape="1">
          <a:blip r:embed="rId4">
            <a:alphaModFix/>
          </a:blip>
          <a:srcRect/>
          <a:stretch/>
        </p:blipFill>
        <p:spPr>
          <a:xfrm>
            <a:off x="11243632" y="5977597"/>
            <a:ext cx="736168" cy="843729"/>
          </a:xfrm>
          <a:prstGeom prst="rect">
            <a:avLst/>
          </a:prstGeom>
          <a:noFill/>
          <a:ln>
            <a:noFill/>
          </a:ln>
        </p:spPr>
      </p:pic>
      <p:sp>
        <p:nvSpPr>
          <p:cNvPr id="180" name="Google Shape;180;g2e006419ed2_2_28"/>
          <p:cNvSpPr txBox="1"/>
          <p:nvPr/>
        </p:nvSpPr>
        <p:spPr>
          <a:xfrm>
            <a:off x="284377" y="6188713"/>
            <a:ext cx="629929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Palatino Linotype"/>
                <a:ea typeface="Palatino Linotype"/>
                <a:cs typeface="Palatino Linotype"/>
                <a:sym typeface="Palatino Linotype"/>
              </a:rPr>
              <a:t>Planting the SEEDS of Success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Blank">
  <p:cSld name="2_Blank">
    <p:bg>
      <p:bgPr>
        <a:blipFill>
          <a:blip r:embed="rId2">
            <a:alphaModFix/>
          </a:blip>
          <a:stretch>
            <a:fillRect/>
          </a:stretch>
        </a:blipFill>
        <a:effectLst/>
      </p:bgPr>
    </p:bg>
    <p:spTree>
      <p:nvGrpSpPr>
        <p:cNvPr id="1" name="Shape 181"/>
        <p:cNvGrpSpPr/>
        <p:nvPr/>
      </p:nvGrpSpPr>
      <p:grpSpPr>
        <a:xfrm>
          <a:off x="0" y="0"/>
          <a:ext cx="0" cy="0"/>
          <a:chOff x="0" y="0"/>
          <a:chExt cx="0" cy="0"/>
        </a:xfrm>
      </p:grpSpPr>
      <p:sp>
        <p:nvSpPr>
          <p:cNvPr id="182" name="Google Shape;182;g2e006419ed2_2_34"/>
          <p:cNvSpPr txBox="1">
            <a:spLocks noGrp="1"/>
          </p:cNvSpPr>
          <p:nvPr>
            <p:ph type="ctrTitle"/>
          </p:nvPr>
        </p:nvSpPr>
        <p:spPr>
          <a:xfrm>
            <a:off x="262469" y="220134"/>
            <a:ext cx="11719047" cy="5401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Palatino Linotype"/>
              <a:buNone/>
              <a:defRPr sz="3750" b="1">
                <a:solidFill>
                  <a:schemeClr val="lt1"/>
                </a:solidFill>
                <a:latin typeface="Palatino Linotype"/>
                <a:ea typeface="Palatino Linotype"/>
                <a:cs typeface="Palatino Linotype"/>
                <a:sym typeface="Palatino Linotyp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g2e006419ed2_2_34"/>
          <p:cNvSpPr txBox="1">
            <a:spLocks noGrp="1"/>
          </p:cNvSpPr>
          <p:nvPr>
            <p:ph type="body" idx="1"/>
          </p:nvPr>
        </p:nvSpPr>
        <p:spPr>
          <a:xfrm>
            <a:off x="284377" y="1808921"/>
            <a:ext cx="11695423" cy="41809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Slide 1" type="obj">
  <p:cSld name="OBJECT">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g2e006419ed2_2_37"/>
          <p:cNvSpPr txBox="1">
            <a:spLocks noGrp="1"/>
          </p:cNvSpPr>
          <p:nvPr>
            <p:ph type="title"/>
          </p:nvPr>
        </p:nvSpPr>
        <p:spPr>
          <a:xfrm>
            <a:off x="0" y="365127"/>
            <a:ext cx="12192000" cy="94683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g2e006419ed2_2_37"/>
          <p:cNvSpPr txBox="1">
            <a:spLocks noGrp="1"/>
          </p:cNvSpPr>
          <p:nvPr>
            <p:ph type="body" idx="1"/>
          </p:nvPr>
        </p:nvSpPr>
        <p:spPr>
          <a:xfrm>
            <a:off x="304799" y="1570383"/>
            <a:ext cx="11569148" cy="47859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g2e006419ed2_2_37"/>
          <p:cNvSpPr txBox="1">
            <a:spLocks noGrp="1"/>
          </p:cNvSpPr>
          <p:nvPr>
            <p:ph type="sldNum" idx="12"/>
          </p:nvPr>
        </p:nvSpPr>
        <p:spPr>
          <a:xfrm>
            <a:off x="304799" y="6356352"/>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Slide 2">
  <p:cSld name="Content Slide 2">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g2e006419ed2_2_41"/>
          <p:cNvSpPr txBox="1">
            <a:spLocks noGrp="1"/>
          </p:cNvSpPr>
          <p:nvPr>
            <p:ph type="title"/>
          </p:nvPr>
        </p:nvSpPr>
        <p:spPr>
          <a:xfrm>
            <a:off x="1272208" y="386383"/>
            <a:ext cx="10919792" cy="6318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6612D"/>
              </a:buClr>
              <a:buSzPts val="4400"/>
              <a:buFont typeface="Calibri"/>
              <a:buNone/>
              <a:defRPr sz="4400">
                <a:solidFill>
                  <a:srgbClr val="46612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2e006419ed2_2_41"/>
          <p:cNvSpPr txBox="1">
            <a:spLocks noGrp="1"/>
          </p:cNvSpPr>
          <p:nvPr>
            <p:ph type="sldNum" idx="12"/>
          </p:nvPr>
        </p:nvSpPr>
        <p:spPr>
          <a:xfrm>
            <a:off x="1272208" y="6356352"/>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91" name="Google Shape;191;g2e006419ed2_2_41"/>
          <p:cNvSpPr txBox="1">
            <a:spLocks noGrp="1"/>
          </p:cNvSpPr>
          <p:nvPr>
            <p:ph type="body" idx="1"/>
          </p:nvPr>
        </p:nvSpPr>
        <p:spPr>
          <a:xfrm>
            <a:off x="1272208" y="1162879"/>
            <a:ext cx="10601739" cy="519347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Slide 3">
  <p:cSld name="Content Slide 3">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g2e006419ed2_2_45"/>
          <p:cNvSpPr txBox="1">
            <a:spLocks noGrp="1"/>
          </p:cNvSpPr>
          <p:nvPr>
            <p:ph type="sldNum" idx="12"/>
          </p:nvPr>
        </p:nvSpPr>
        <p:spPr>
          <a:xfrm>
            <a:off x="9130745"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46612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4" name="Google Shape;194;g2e006419ed2_2_45"/>
          <p:cNvSpPr txBox="1">
            <a:spLocks noGrp="1"/>
          </p:cNvSpPr>
          <p:nvPr>
            <p:ph type="title"/>
          </p:nvPr>
        </p:nvSpPr>
        <p:spPr>
          <a:xfrm>
            <a:off x="2964777" y="386383"/>
            <a:ext cx="8909169" cy="6318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6612D"/>
              </a:buClr>
              <a:buSzPts val="4400"/>
              <a:buFont typeface="Calibri"/>
              <a:buNone/>
              <a:defRPr sz="4400">
                <a:solidFill>
                  <a:srgbClr val="46612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2e006419ed2_2_45"/>
          <p:cNvSpPr txBox="1">
            <a:spLocks noGrp="1"/>
          </p:cNvSpPr>
          <p:nvPr>
            <p:ph type="body" idx="1"/>
          </p:nvPr>
        </p:nvSpPr>
        <p:spPr>
          <a:xfrm>
            <a:off x="2915478" y="1162879"/>
            <a:ext cx="8958468" cy="519347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2">
  <p:cSld name="Slide 2">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63"/>
          <p:cNvSpPr txBox="1">
            <a:spLocks noGrp="1"/>
          </p:cNvSpPr>
          <p:nvPr>
            <p:ph type="ctrTitle"/>
          </p:nvPr>
        </p:nvSpPr>
        <p:spPr>
          <a:xfrm>
            <a:off x="3190039" y="220133"/>
            <a:ext cx="8739496"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B1054"/>
              </a:buClr>
              <a:buSzPts val="3750"/>
              <a:buFont typeface="Palatino Linotype"/>
              <a:buNone/>
              <a:defRPr sz="3750" b="1">
                <a:solidFill>
                  <a:srgbClr val="2B1054"/>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3"/>
          <p:cNvSpPr txBox="1">
            <a:spLocks noGrp="1"/>
          </p:cNvSpPr>
          <p:nvPr>
            <p:ph type="body" idx="1"/>
          </p:nvPr>
        </p:nvSpPr>
        <p:spPr>
          <a:xfrm>
            <a:off x="3207657" y="1405467"/>
            <a:ext cx="8721877" cy="5232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63"/>
          <p:cNvPicPr preferRelativeResize="0"/>
          <p:nvPr/>
        </p:nvPicPr>
        <p:blipFill rotWithShape="1">
          <a:blip r:embed="rId3">
            <a:alphaModFix/>
          </a:blip>
          <a:srcRect/>
          <a:stretch/>
        </p:blipFill>
        <p:spPr>
          <a:xfrm>
            <a:off x="121788" y="220133"/>
            <a:ext cx="835494" cy="957567"/>
          </a:xfrm>
          <a:prstGeom prst="rect">
            <a:avLst/>
          </a:prstGeom>
          <a:noFill/>
          <a:ln>
            <a:noFill/>
          </a:ln>
        </p:spPr>
      </p:pic>
      <p:pic>
        <p:nvPicPr>
          <p:cNvPr id="34" name="Google Shape;34;p63"/>
          <p:cNvPicPr preferRelativeResize="0"/>
          <p:nvPr/>
        </p:nvPicPr>
        <p:blipFill rotWithShape="1">
          <a:blip r:embed="rId4">
            <a:alphaModFix/>
          </a:blip>
          <a:srcRect/>
          <a:stretch/>
        </p:blipFill>
        <p:spPr>
          <a:xfrm>
            <a:off x="1036502" y="436713"/>
            <a:ext cx="1675537" cy="46596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lank">
  <p:cSld name="1_Blank">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64"/>
          <p:cNvSpPr txBox="1">
            <a:spLocks noGrp="1"/>
          </p:cNvSpPr>
          <p:nvPr>
            <p:ph type="ctrTitle"/>
          </p:nvPr>
        </p:nvSpPr>
        <p:spPr>
          <a:xfrm>
            <a:off x="4195187" y="735205"/>
            <a:ext cx="6139543" cy="145697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500"/>
              <a:buFont typeface="Palatino Linotype"/>
              <a:buNone/>
              <a:defRPr sz="4500" b="1">
                <a:solidFill>
                  <a:schemeClr val="lt1"/>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1">
  <p:cSld name="Slide 1">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65"/>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B1054"/>
              </a:buClr>
              <a:buSzPts val="3750"/>
              <a:buFont typeface="Palatino Linotype"/>
              <a:buNone/>
              <a:defRPr sz="3750" b="1">
                <a:solidFill>
                  <a:srgbClr val="2B1054"/>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5"/>
          <p:cNvSpPr txBox="1">
            <a:spLocks noGrp="1"/>
          </p:cNvSpPr>
          <p:nvPr>
            <p:ph type="body" idx="1"/>
          </p:nvPr>
        </p:nvSpPr>
        <p:spPr>
          <a:xfrm>
            <a:off x="284377" y="1405467"/>
            <a:ext cx="11695423" cy="398833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 name="Google Shape;40;p65"/>
          <p:cNvPicPr preferRelativeResize="0"/>
          <p:nvPr/>
        </p:nvPicPr>
        <p:blipFill rotWithShape="1">
          <a:blip r:embed="rId3">
            <a:alphaModFix/>
          </a:blip>
          <a:srcRect/>
          <a:stretch/>
        </p:blipFill>
        <p:spPr>
          <a:xfrm>
            <a:off x="9446627" y="6143081"/>
            <a:ext cx="1713494" cy="476519"/>
          </a:xfrm>
          <a:prstGeom prst="rect">
            <a:avLst/>
          </a:prstGeom>
          <a:noFill/>
          <a:ln>
            <a:noFill/>
          </a:ln>
        </p:spPr>
      </p:pic>
      <p:pic>
        <p:nvPicPr>
          <p:cNvPr id="41" name="Google Shape;41;p65"/>
          <p:cNvPicPr preferRelativeResize="0"/>
          <p:nvPr/>
        </p:nvPicPr>
        <p:blipFill rotWithShape="1">
          <a:blip r:embed="rId4">
            <a:alphaModFix/>
          </a:blip>
          <a:srcRect/>
          <a:stretch/>
        </p:blipFill>
        <p:spPr>
          <a:xfrm>
            <a:off x="11243632" y="5977597"/>
            <a:ext cx="736168" cy="843729"/>
          </a:xfrm>
          <a:prstGeom prst="rect">
            <a:avLst/>
          </a:prstGeom>
          <a:noFill/>
          <a:ln>
            <a:noFill/>
          </a:ln>
        </p:spPr>
      </p:pic>
      <p:sp>
        <p:nvSpPr>
          <p:cNvPr id="42" name="Google Shape;42;p65"/>
          <p:cNvSpPr txBox="1"/>
          <p:nvPr/>
        </p:nvSpPr>
        <p:spPr>
          <a:xfrm>
            <a:off x="284377" y="6188713"/>
            <a:ext cx="629929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lt1"/>
                </a:solidFill>
                <a:latin typeface="Palatino Linotype"/>
                <a:ea typeface="Palatino Linotype"/>
                <a:cs typeface="Palatino Linotype"/>
                <a:sym typeface="Palatino Linotype"/>
              </a:rPr>
              <a:t>Planting the SEEDS of Success</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Blank">
  <p:cSld name="2_Blank">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6"/>
          <p:cNvSpPr txBox="1">
            <a:spLocks noGrp="1"/>
          </p:cNvSpPr>
          <p:nvPr>
            <p:ph type="ctrTitle"/>
          </p:nvPr>
        </p:nvSpPr>
        <p:spPr>
          <a:xfrm>
            <a:off x="262469" y="220134"/>
            <a:ext cx="11719047" cy="5401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Palatino Linotype"/>
              <a:buNone/>
              <a:defRPr sz="3750" b="1">
                <a:solidFill>
                  <a:schemeClr val="lt1"/>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6"/>
          <p:cNvSpPr txBox="1">
            <a:spLocks noGrp="1"/>
          </p:cNvSpPr>
          <p:nvPr>
            <p:ph type="body" idx="1"/>
          </p:nvPr>
        </p:nvSpPr>
        <p:spPr>
          <a:xfrm>
            <a:off x="284377" y="1808921"/>
            <a:ext cx="11695423" cy="41809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Palatino Linotype"/>
                <a:ea typeface="Palatino Linotype"/>
                <a:cs typeface="Palatino Linotype"/>
                <a:sym typeface="Palatino Linotype"/>
              </a:defRPr>
            </a:lvl1pPr>
            <a:lvl2pPr marL="914400" lvl="1" indent="-361950" algn="l">
              <a:lnSpc>
                <a:spcPct val="90000"/>
              </a:lnSpc>
              <a:spcBef>
                <a:spcPts val="500"/>
              </a:spcBef>
              <a:spcAft>
                <a:spcPts val="0"/>
              </a:spcAft>
              <a:buClr>
                <a:schemeClr val="dk1"/>
              </a:buClr>
              <a:buSzPts val="2100"/>
              <a:buChar char="•"/>
              <a:defRPr sz="2100">
                <a:latin typeface="Palatino Linotype"/>
                <a:ea typeface="Palatino Linotype"/>
                <a:cs typeface="Palatino Linotype"/>
                <a:sym typeface="Palatino Linotype"/>
              </a:defRPr>
            </a:lvl2pPr>
            <a:lvl3pPr marL="1371600" lvl="2" indent="-342900" algn="l">
              <a:lnSpc>
                <a:spcPct val="90000"/>
              </a:lnSpc>
              <a:spcBef>
                <a:spcPts val="500"/>
              </a:spcBef>
              <a:spcAft>
                <a:spcPts val="0"/>
              </a:spcAft>
              <a:buClr>
                <a:schemeClr val="dk1"/>
              </a:buClr>
              <a:buSzPts val="1800"/>
              <a:buChar char="•"/>
              <a:defRPr sz="1800">
                <a:latin typeface="Palatino Linotype"/>
                <a:ea typeface="Palatino Linotype"/>
                <a:cs typeface="Palatino Linotype"/>
                <a:sym typeface="Palatino Linotype"/>
              </a:defRPr>
            </a:lvl3pPr>
            <a:lvl4pPr marL="1828800" lvl="3"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4pPr>
            <a:lvl5pPr marL="2286000" lvl="4" indent="-323850" algn="l">
              <a:lnSpc>
                <a:spcPct val="90000"/>
              </a:lnSpc>
              <a:spcBef>
                <a:spcPts val="500"/>
              </a:spcBef>
              <a:spcAft>
                <a:spcPts val="0"/>
              </a:spcAft>
              <a:buClr>
                <a:schemeClr val="dk1"/>
              </a:buClr>
              <a:buSzPts val="1500"/>
              <a:buChar char="•"/>
              <a:defRPr sz="1500">
                <a:latin typeface="Palatino Linotype"/>
                <a:ea typeface="Palatino Linotype"/>
                <a:cs typeface="Palatino Linotype"/>
                <a:sym typeface="Palatino Linotyp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Slide 1" type="obj">
  <p:cSld name="OBJEC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67"/>
          <p:cNvSpPr txBox="1">
            <a:spLocks noGrp="1"/>
          </p:cNvSpPr>
          <p:nvPr>
            <p:ph type="title"/>
          </p:nvPr>
        </p:nvSpPr>
        <p:spPr>
          <a:xfrm>
            <a:off x="0" y="365127"/>
            <a:ext cx="12192000" cy="94683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7"/>
          <p:cNvSpPr txBox="1">
            <a:spLocks noGrp="1"/>
          </p:cNvSpPr>
          <p:nvPr>
            <p:ph type="body" idx="1"/>
          </p:nvPr>
        </p:nvSpPr>
        <p:spPr>
          <a:xfrm>
            <a:off x="304799" y="1570383"/>
            <a:ext cx="11569148" cy="47859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7"/>
          <p:cNvSpPr txBox="1">
            <a:spLocks noGrp="1"/>
          </p:cNvSpPr>
          <p:nvPr>
            <p:ph type="sldNum" idx="12"/>
          </p:nvPr>
        </p:nvSpPr>
        <p:spPr>
          <a:xfrm>
            <a:off x="304799" y="6356352"/>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rgbClr val="46612D"/>
                </a:solidFill>
                <a:latin typeface="Calibri"/>
                <a:ea typeface="Calibri"/>
                <a:cs typeface="Calibri"/>
                <a:sym typeface="Calibri"/>
              </a:defRPr>
            </a:lvl1pPr>
            <a:lvl2pPr marL="0" lvl="1" indent="0" algn="l">
              <a:spcBef>
                <a:spcPts val="0"/>
              </a:spcBef>
              <a:buNone/>
              <a:defRPr sz="1200">
                <a:solidFill>
                  <a:srgbClr val="46612D"/>
                </a:solidFill>
                <a:latin typeface="Calibri"/>
                <a:ea typeface="Calibri"/>
                <a:cs typeface="Calibri"/>
                <a:sym typeface="Calibri"/>
              </a:defRPr>
            </a:lvl2pPr>
            <a:lvl3pPr marL="0" lvl="2" indent="0" algn="l">
              <a:spcBef>
                <a:spcPts val="0"/>
              </a:spcBef>
              <a:buNone/>
              <a:defRPr sz="1200">
                <a:solidFill>
                  <a:srgbClr val="46612D"/>
                </a:solidFill>
                <a:latin typeface="Calibri"/>
                <a:ea typeface="Calibri"/>
                <a:cs typeface="Calibri"/>
                <a:sym typeface="Calibri"/>
              </a:defRPr>
            </a:lvl3pPr>
            <a:lvl4pPr marL="0" lvl="3" indent="0" algn="l">
              <a:spcBef>
                <a:spcPts val="0"/>
              </a:spcBef>
              <a:buNone/>
              <a:defRPr sz="1200">
                <a:solidFill>
                  <a:srgbClr val="46612D"/>
                </a:solidFill>
                <a:latin typeface="Calibri"/>
                <a:ea typeface="Calibri"/>
                <a:cs typeface="Calibri"/>
                <a:sym typeface="Calibri"/>
              </a:defRPr>
            </a:lvl4pPr>
            <a:lvl5pPr marL="0" lvl="4" indent="0" algn="l">
              <a:spcBef>
                <a:spcPts val="0"/>
              </a:spcBef>
              <a:buNone/>
              <a:defRPr sz="1200">
                <a:solidFill>
                  <a:srgbClr val="46612D"/>
                </a:solidFill>
                <a:latin typeface="Calibri"/>
                <a:ea typeface="Calibri"/>
                <a:cs typeface="Calibri"/>
                <a:sym typeface="Calibri"/>
              </a:defRPr>
            </a:lvl5pPr>
            <a:lvl6pPr marL="0" lvl="5" indent="0" algn="l">
              <a:spcBef>
                <a:spcPts val="0"/>
              </a:spcBef>
              <a:buNone/>
              <a:defRPr sz="1200">
                <a:solidFill>
                  <a:srgbClr val="46612D"/>
                </a:solidFill>
                <a:latin typeface="Calibri"/>
                <a:ea typeface="Calibri"/>
                <a:cs typeface="Calibri"/>
                <a:sym typeface="Calibri"/>
              </a:defRPr>
            </a:lvl6pPr>
            <a:lvl7pPr marL="0" lvl="6" indent="0" algn="l">
              <a:spcBef>
                <a:spcPts val="0"/>
              </a:spcBef>
              <a:buNone/>
              <a:defRPr sz="1200">
                <a:solidFill>
                  <a:srgbClr val="46612D"/>
                </a:solidFill>
                <a:latin typeface="Calibri"/>
                <a:ea typeface="Calibri"/>
                <a:cs typeface="Calibri"/>
                <a:sym typeface="Calibri"/>
              </a:defRPr>
            </a:lvl7pPr>
            <a:lvl8pPr marL="0" lvl="7" indent="0" algn="l">
              <a:spcBef>
                <a:spcPts val="0"/>
              </a:spcBef>
              <a:buNone/>
              <a:defRPr sz="1200">
                <a:solidFill>
                  <a:srgbClr val="46612D"/>
                </a:solidFill>
                <a:latin typeface="Calibri"/>
                <a:ea typeface="Calibri"/>
                <a:cs typeface="Calibri"/>
                <a:sym typeface="Calibri"/>
              </a:defRPr>
            </a:lvl8pPr>
            <a:lvl9pPr marL="0" lvl="8" indent="0" algn="l">
              <a:spcBef>
                <a:spcPts val="0"/>
              </a:spcBef>
              <a:buNone/>
              <a:defRPr sz="1200">
                <a:solidFill>
                  <a:srgbClr val="46612D"/>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Slide 2">
  <p:cSld name="Content Slide 2">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68"/>
          <p:cNvSpPr txBox="1">
            <a:spLocks noGrp="1"/>
          </p:cNvSpPr>
          <p:nvPr>
            <p:ph type="title"/>
          </p:nvPr>
        </p:nvSpPr>
        <p:spPr>
          <a:xfrm>
            <a:off x="1272208" y="386383"/>
            <a:ext cx="10919792" cy="6318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6612D"/>
              </a:buClr>
              <a:buSzPts val="4400"/>
              <a:buFont typeface="Calibri"/>
              <a:buNone/>
              <a:defRPr sz="4400">
                <a:solidFill>
                  <a:srgbClr val="46612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8"/>
          <p:cNvSpPr txBox="1">
            <a:spLocks noGrp="1"/>
          </p:cNvSpPr>
          <p:nvPr>
            <p:ph type="sldNum" idx="12"/>
          </p:nvPr>
        </p:nvSpPr>
        <p:spPr>
          <a:xfrm>
            <a:off x="1272208" y="6356352"/>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rgbClr val="46612D"/>
                </a:solidFill>
                <a:latin typeface="Calibri"/>
                <a:ea typeface="Calibri"/>
                <a:cs typeface="Calibri"/>
                <a:sym typeface="Calibri"/>
              </a:defRPr>
            </a:lvl1pPr>
            <a:lvl2pPr marL="0" lvl="1" indent="0" algn="l">
              <a:spcBef>
                <a:spcPts val="0"/>
              </a:spcBef>
              <a:buNone/>
              <a:defRPr sz="1200">
                <a:solidFill>
                  <a:srgbClr val="46612D"/>
                </a:solidFill>
                <a:latin typeface="Calibri"/>
                <a:ea typeface="Calibri"/>
                <a:cs typeface="Calibri"/>
                <a:sym typeface="Calibri"/>
              </a:defRPr>
            </a:lvl2pPr>
            <a:lvl3pPr marL="0" lvl="2" indent="0" algn="l">
              <a:spcBef>
                <a:spcPts val="0"/>
              </a:spcBef>
              <a:buNone/>
              <a:defRPr sz="1200">
                <a:solidFill>
                  <a:srgbClr val="46612D"/>
                </a:solidFill>
                <a:latin typeface="Calibri"/>
                <a:ea typeface="Calibri"/>
                <a:cs typeface="Calibri"/>
                <a:sym typeface="Calibri"/>
              </a:defRPr>
            </a:lvl3pPr>
            <a:lvl4pPr marL="0" lvl="3" indent="0" algn="l">
              <a:spcBef>
                <a:spcPts val="0"/>
              </a:spcBef>
              <a:buNone/>
              <a:defRPr sz="1200">
                <a:solidFill>
                  <a:srgbClr val="46612D"/>
                </a:solidFill>
                <a:latin typeface="Calibri"/>
                <a:ea typeface="Calibri"/>
                <a:cs typeface="Calibri"/>
                <a:sym typeface="Calibri"/>
              </a:defRPr>
            </a:lvl4pPr>
            <a:lvl5pPr marL="0" lvl="4" indent="0" algn="l">
              <a:spcBef>
                <a:spcPts val="0"/>
              </a:spcBef>
              <a:buNone/>
              <a:defRPr sz="1200">
                <a:solidFill>
                  <a:srgbClr val="46612D"/>
                </a:solidFill>
                <a:latin typeface="Calibri"/>
                <a:ea typeface="Calibri"/>
                <a:cs typeface="Calibri"/>
                <a:sym typeface="Calibri"/>
              </a:defRPr>
            </a:lvl5pPr>
            <a:lvl6pPr marL="0" lvl="5" indent="0" algn="l">
              <a:spcBef>
                <a:spcPts val="0"/>
              </a:spcBef>
              <a:buNone/>
              <a:defRPr sz="1200">
                <a:solidFill>
                  <a:srgbClr val="46612D"/>
                </a:solidFill>
                <a:latin typeface="Calibri"/>
                <a:ea typeface="Calibri"/>
                <a:cs typeface="Calibri"/>
                <a:sym typeface="Calibri"/>
              </a:defRPr>
            </a:lvl6pPr>
            <a:lvl7pPr marL="0" lvl="6" indent="0" algn="l">
              <a:spcBef>
                <a:spcPts val="0"/>
              </a:spcBef>
              <a:buNone/>
              <a:defRPr sz="1200">
                <a:solidFill>
                  <a:srgbClr val="46612D"/>
                </a:solidFill>
                <a:latin typeface="Calibri"/>
                <a:ea typeface="Calibri"/>
                <a:cs typeface="Calibri"/>
                <a:sym typeface="Calibri"/>
              </a:defRPr>
            </a:lvl7pPr>
            <a:lvl8pPr marL="0" lvl="7" indent="0" algn="l">
              <a:spcBef>
                <a:spcPts val="0"/>
              </a:spcBef>
              <a:buNone/>
              <a:defRPr sz="1200">
                <a:solidFill>
                  <a:srgbClr val="46612D"/>
                </a:solidFill>
                <a:latin typeface="Calibri"/>
                <a:ea typeface="Calibri"/>
                <a:cs typeface="Calibri"/>
                <a:sym typeface="Calibri"/>
              </a:defRPr>
            </a:lvl8pPr>
            <a:lvl9pPr marL="0" lvl="8" indent="0" algn="l">
              <a:spcBef>
                <a:spcPts val="0"/>
              </a:spcBef>
              <a:buNone/>
              <a:defRPr sz="1200">
                <a:solidFill>
                  <a:srgbClr val="46612D"/>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3" name="Google Shape;53;p68"/>
          <p:cNvSpPr txBox="1">
            <a:spLocks noGrp="1"/>
          </p:cNvSpPr>
          <p:nvPr>
            <p:ph type="body" idx="1"/>
          </p:nvPr>
        </p:nvSpPr>
        <p:spPr>
          <a:xfrm>
            <a:off x="1272208" y="1162879"/>
            <a:ext cx="10601739" cy="519347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1F5C"/>
        </a:solidFill>
        <a:effectLst/>
      </p:bgPr>
    </p:bg>
    <p:spTree>
      <p:nvGrpSpPr>
        <p:cNvPr id="1" name="Shape 5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g2dfc937cf40_4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g2dfc937cf40_4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g2dfc937cf40_4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g2dfc937cf40_4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g2dfc937cf40_4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g2e0035cadf8_10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g2e0035cadf8_10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g2e0035cadf8_10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g2e0035cadf8_10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g2e0035cadf8_10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g2e006419ed2_2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9" name="Google Shape;149;g2e006419ed2_2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g2e006419ed2_2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g2e006419ed2_2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2" name="Google Shape;152;g2e006419ed2_2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png"/><Relationship Id="rId3" Type="http://schemas.openxmlformats.org/officeDocument/2006/relationships/image" Target="../media/image23.jpg"/><Relationship Id="rId7" Type="http://schemas.openxmlformats.org/officeDocument/2006/relationships/image" Target="../media/image27.jp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31.pn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19_0.xml"/><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xml"/><Relationship Id="rId1" Type="http://schemas.openxmlformats.org/officeDocument/2006/relationships/video" Target="https://www.youtube.com/embed/rlY6gXpuS3o?feature=oembed" TargetMode="Externa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8.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8.xml"/><Relationship Id="rId1" Type="http://schemas.openxmlformats.org/officeDocument/2006/relationships/video" Target="https://www.youtube.com/embed/L6sKl1ad7M4?feature=oembed" TargetMode="External"/><Relationship Id="rId5" Type="http://schemas.openxmlformats.org/officeDocument/2006/relationships/image" Target="../media/image72.jpe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20_0.xml"/><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4.xml.rels><?xml version="1.0" encoding="UTF-8" standalone="yes"?>
<Relationships xmlns="http://schemas.openxmlformats.org/package/2006/relationships"><Relationship Id="rId3" Type="http://schemas.microsoft.com/office/2018/10/relationships/comments" Target="../comments/modernComment_121_0.xml"/><Relationship Id="rId7" Type="http://schemas.openxmlformats.org/officeDocument/2006/relationships/image" Target="../media/image83.jp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86.jpg"/></Relationships>
</file>

<file path=ppt/slides/_rels/slide3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video" Target="https://www.youtube.com/embed/uUE_Vo8yB08?feature=oembed" TargetMode="External"/><Relationship Id="rId5" Type="http://schemas.openxmlformats.org/officeDocument/2006/relationships/image" Target="../media/image92.jpeg"/><Relationship Id="rId4" Type="http://schemas.microsoft.com/office/2018/10/relationships/comments" Target="../comments/modernComment_126_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cHRXuQwAcvk?feature=oembed" TargetMode="External"/><Relationship Id="rId4" Type="http://schemas.openxmlformats.org/officeDocument/2006/relationships/image" Target="../media/image34.jpeg"/></Relationships>
</file>

<file path=ppt/slides/_rels/slide4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0.xml"/><Relationship Id="rId1" Type="http://schemas.openxmlformats.org/officeDocument/2006/relationships/slideLayout" Target="../slideLayouts/slideLayout28.xml"/><Relationship Id="rId5" Type="http://schemas.openxmlformats.org/officeDocument/2006/relationships/image" Target="../media/image95.jpg"/><Relationship Id="rId4" Type="http://schemas.openxmlformats.org/officeDocument/2006/relationships/image" Target="../media/image94.jpg"/></Relationships>
</file>

<file path=ppt/slides/_rels/slide4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97.jp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09.jpg"/><Relationship Id="rId4" Type="http://schemas.openxmlformats.org/officeDocument/2006/relationships/image" Target="../media/image108.jp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image" Target="../media/image112.png"/><Relationship Id="rId4" Type="http://schemas.openxmlformats.org/officeDocument/2006/relationships/image" Target="../media/image111.jp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17.xml"/><Relationship Id="rId5" Type="http://schemas.openxmlformats.org/officeDocument/2006/relationships/image" Target="../media/image118.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57.xml"/><Relationship Id="rId1" Type="http://schemas.openxmlformats.org/officeDocument/2006/relationships/slideLayout" Target="../slideLayouts/slideLayout19.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136.png"/></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8.xml"/><Relationship Id="rId1" Type="http://schemas.openxmlformats.org/officeDocument/2006/relationships/video" Target="https://www.youtube.com/embed/VoFGHyrVWuw?feature=oembed" TargetMode="External"/><Relationship Id="rId4" Type="http://schemas.openxmlformats.org/officeDocument/2006/relationships/image" Target="../media/image139.jpeg"/></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7.xml"/><Relationship Id="rId1" Type="http://schemas.openxmlformats.org/officeDocument/2006/relationships/slideLayout" Target="../slideLayouts/slideLayout28.xml"/><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8.xml"/><Relationship Id="rId1" Type="http://schemas.openxmlformats.org/officeDocument/2006/relationships/slideLayout" Target="../slideLayouts/slideLayout28.xml"/><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43.jp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7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45.png"/><Relationship Id="rId4" Type="http://schemas.openxmlformats.org/officeDocument/2006/relationships/image" Target="../media/image18.png"/><Relationship Id="rId9" Type="http://schemas.openxmlformats.org/officeDocument/2006/relationships/image" Target="../media/image144.jpg"/></Relationships>
</file>

<file path=ppt/slides/_rels/slide7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1.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9.xml"/><Relationship Id="rId1" Type="http://schemas.openxmlformats.org/officeDocument/2006/relationships/video" Target="https://www.youtube.com/embed/Gd6jy_IVPmw?feature=oembed" TargetMode="External"/><Relationship Id="rId4" Type="http://schemas.openxmlformats.org/officeDocument/2006/relationships/image" Target="../media/image146.jpeg"/></Relationships>
</file>

<file path=ppt/slides/_rels/slide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48.png"/><Relationship Id="rId7" Type="http://schemas.openxmlformats.org/officeDocument/2006/relationships/image" Target="../media/image19.png"/><Relationship Id="rId12" Type="http://schemas.openxmlformats.org/officeDocument/2006/relationships/image" Target="../media/image23.jp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6.jp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49.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www.tracychamber.or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
          <p:cNvSpPr txBox="1">
            <a:spLocks noGrp="1"/>
          </p:cNvSpPr>
          <p:nvPr>
            <p:ph type="ctrTitle"/>
          </p:nvPr>
        </p:nvSpPr>
        <p:spPr>
          <a:xfrm>
            <a:off x="490080" y="779874"/>
            <a:ext cx="8759428" cy="182879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Palatino Linotype"/>
              <a:buNone/>
            </a:pPr>
            <a:r>
              <a:rPr lang="en-US" sz="5400" dirty="0"/>
              <a:t>STATE OF THE CITY 2024</a:t>
            </a:r>
            <a:endParaRPr sz="4800" dirty="0"/>
          </a:p>
        </p:txBody>
      </p:sp>
      <p:sp>
        <p:nvSpPr>
          <p:cNvPr id="202" name="Google Shape;202;p1"/>
          <p:cNvSpPr txBox="1">
            <a:spLocks noGrp="1"/>
          </p:cNvSpPr>
          <p:nvPr>
            <p:ph type="subTitle" idx="1"/>
          </p:nvPr>
        </p:nvSpPr>
        <p:spPr>
          <a:xfrm>
            <a:off x="490081" y="4573050"/>
            <a:ext cx="5223640" cy="32972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F1EEDB"/>
              </a:buClr>
              <a:buSzPct val="100000"/>
              <a:buNone/>
            </a:pPr>
            <a:r>
              <a:rPr lang="en-US" i="1"/>
              <a:t>Presented by</a:t>
            </a:r>
            <a:endParaRPr/>
          </a:p>
        </p:txBody>
      </p:sp>
      <p:sp>
        <p:nvSpPr>
          <p:cNvPr id="203" name="Google Shape;203;p1"/>
          <p:cNvSpPr txBox="1">
            <a:spLocks noGrp="1"/>
          </p:cNvSpPr>
          <p:nvPr>
            <p:ph type="body" idx="4294967295"/>
          </p:nvPr>
        </p:nvSpPr>
        <p:spPr>
          <a:xfrm>
            <a:off x="490081" y="2608672"/>
            <a:ext cx="8020176" cy="8877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200"/>
              <a:buNone/>
            </a:pPr>
            <a:r>
              <a:rPr lang="en-US" sz="4200" b="1" dirty="0">
                <a:solidFill>
                  <a:schemeClr val="lt1"/>
                </a:solidFill>
                <a:latin typeface="Palatino Linotype"/>
                <a:ea typeface="Palatino Linotype"/>
                <a:cs typeface="Palatino Linotype"/>
                <a:sym typeface="Palatino Linotype"/>
              </a:rPr>
              <a:t>Planting the SEEDS of Success</a:t>
            </a:r>
            <a:endParaRPr dirty="0"/>
          </a:p>
        </p:txBody>
      </p:sp>
      <p:pic>
        <p:nvPicPr>
          <p:cNvPr id="204" name="Google Shape;204;p1"/>
          <p:cNvPicPr preferRelativeResize="0"/>
          <p:nvPr/>
        </p:nvPicPr>
        <p:blipFill rotWithShape="1">
          <a:blip r:embed="rId3">
            <a:alphaModFix/>
          </a:blip>
          <a:srcRect/>
          <a:stretch/>
        </p:blipFill>
        <p:spPr>
          <a:xfrm>
            <a:off x="1821266" y="5246807"/>
            <a:ext cx="2561273" cy="712285"/>
          </a:xfrm>
          <a:prstGeom prst="rect">
            <a:avLst/>
          </a:prstGeom>
          <a:noFill/>
          <a:ln>
            <a:noFill/>
          </a:ln>
        </p:spPr>
      </p:pic>
      <p:pic>
        <p:nvPicPr>
          <p:cNvPr id="205" name="Google Shape;205;p1"/>
          <p:cNvPicPr preferRelativeResize="0"/>
          <p:nvPr/>
        </p:nvPicPr>
        <p:blipFill rotWithShape="1">
          <a:blip r:embed="rId4">
            <a:alphaModFix/>
          </a:blip>
          <a:srcRect l="665" r="664"/>
          <a:stretch/>
        </p:blipFill>
        <p:spPr>
          <a:xfrm>
            <a:off x="490081" y="4929431"/>
            <a:ext cx="1159688" cy="1347035"/>
          </a:xfrm>
          <a:prstGeom prst="rect">
            <a:avLst/>
          </a:prstGeom>
          <a:noFill/>
          <a:ln>
            <a:noFill/>
          </a:ln>
        </p:spPr>
      </p:pic>
      <p:pic>
        <p:nvPicPr>
          <p:cNvPr id="206" name="Google Shape;206;p1" descr="A tree with roots on a black background&#10;&#10;Description automatically generated"/>
          <p:cNvPicPr preferRelativeResize="0"/>
          <p:nvPr/>
        </p:nvPicPr>
        <p:blipFill rotWithShape="1">
          <a:blip r:embed="rId5">
            <a:alphaModFix/>
          </a:blip>
          <a:srcRect/>
          <a:stretch/>
        </p:blipFill>
        <p:spPr>
          <a:xfrm>
            <a:off x="8237229" y="-86059"/>
            <a:ext cx="6509308" cy="8091964"/>
          </a:xfrm>
          <a:prstGeom prst="rect">
            <a:avLst/>
          </a:prstGeom>
          <a:noFill/>
          <a:ln>
            <a:noFill/>
          </a:ln>
        </p:spPr>
      </p:pic>
      <p:pic>
        <p:nvPicPr>
          <p:cNvPr id="207" name="Google Shape;207;p1" descr="A tree with leaves and roots&#10;&#10;Description automatically generated"/>
          <p:cNvPicPr preferRelativeResize="0"/>
          <p:nvPr/>
        </p:nvPicPr>
        <p:blipFill rotWithShape="1">
          <a:blip r:embed="rId6">
            <a:alphaModFix/>
          </a:blip>
          <a:srcRect/>
          <a:stretch/>
        </p:blipFill>
        <p:spPr>
          <a:xfrm>
            <a:off x="8237229" y="-86059"/>
            <a:ext cx="6509308" cy="8091964"/>
          </a:xfrm>
          <a:prstGeom prst="rect">
            <a:avLst/>
          </a:prstGeom>
          <a:noFill/>
          <a:ln>
            <a:noFill/>
          </a:ln>
        </p:spPr>
      </p:pic>
      <p:pic>
        <p:nvPicPr>
          <p:cNvPr id="208" name="Google Shape;208;p1" descr="A tree with leaves and roots&#10;&#10;Description automatically generated"/>
          <p:cNvPicPr preferRelativeResize="0"/>
          <p:nvPr/>
        </p:nvPicPr>
        <p:blipFill rotWithShape="1">
          <a:blip r:embed="rId7">
            <a:alphaModFix/>
          </a:blip>
          <a:srcRect/>
          <a:stretch/>
        </p:blipFill>
        <p:spPr>
          <a:xfrm>
            <a:off x="8237229" y="-86059"/>
            <a:ext cx="6509308" cy="8091964"/>
          </a:xfrm>
          <a:prstGeom prst="rect">
            <a:avLst/>
          </a:prstGeom>
          <a:noFill/>
          <a:ln>
            <a:noFill/>
          </a:ln>
        </p:spPr>
      </p:pic>
      <p:pic>
        <p:nvPicPr>
          <p:cNvPr id="209" name="Google Shape;209;p1" descr="A tree with colorful leaves and roots&#10;&#10;Description automatically generated"/>
          <p:cNvPicPr preferRelativeResize="0"/>
          <p:nvPr/>
        </p:nvPicPr>
        <p:blipFill rotWithShape="1">
          <a:blip r:embed="rId8">
            <a:alphaModFix/>
          </a:blip>
          <a:srcRect/>
          <a:stretch/>
        </p:blipFill>
        <p:spPr>
          <a:xfrm>
            <a:off x="8237229" y="-86059"/>
            <a:ext cx="6509308" cy="8091964"/>
          </a:xfrm>
          <a:prstGeom prst="rect">
            <a:avLst/>
          </a:prstGeom>
          <a:noFill/>
          <a:ln>
            <a:noFill/>
          </a:ln>
        </p:spPr>
      </p:pic>
      <p:pic>
        <p:nvPicPr>
          <p:cNvPr id="210" name="Google Shape;210;p1" descr="A tree with colorful leaves and roots&#10;&#10;Description automatically generated"/>
          <p:cNvPicPr preferRelativeResize="0"/>
          <p:nvPr/>
        </p:nvPicPr>
        <p:blipFill rotWithShape="1">
          <a:blip r:embed="rId9">
            <a:alphaModFix/>
          </a:blip>
          <a:srcRect/>
          <a:stretch/>
        </p:blipFill>
        <p:spPr>
          <a:xfrm>
            <a:off x="8236392" y="-86059"/>
            <a:ext cx="6510528" cy="8093479"/>
          </a:xfrm>
          <a:prstGeom prst="rect">
            <a:avLst/>
          </a:prstGeom>
          <a:noFill/>
          <a:ln>
            <a:noFill/>
          </a:ln>
        </p:spPr>
      </p:pic>
      <p:pic>
        <p:nvPicPr>
          <p:cNvPr id="211" name="Google Shape;211;p1" descr="A tree with colorful leaves and roots&#10;&#10;Description automatically generated"/>
          <p:cNvPicPr preferRelativeResize="0"/>
          <p:nvPr/>
        </p:nvPicPr>
        <p:blipFill rotWithShape="1">
          <a:blip r:embed="rId10">
            <a:alphaModFix/>
          </a:blip>
          <a:srcRect/>
          <a:stretch/>
        </p:blipFill>
        <p:spPr>
          <a:xfrm>
            <a:off x="8237229" y="-86059"/>
            <a:ext cx="6509691" cy="8092440"/>
          </a:xfrm>
          <a:prstGeom prst="rect">
            <a:avLst/>
          </a:prstGeom>
          <a:noFill/>
          <a:ln>
            <a:noFill/>
          </a:ln>
        </p:spPr>
      </p:pic>
      <p:sp>
        <p:nvSpPr>
          <p:cNvPr id="212" name="Google Shape;212;p1"/>
          <p:cNvSpPr txBox="1"/>
          <p:nvPr/>
        </p:nvSpPr>
        <p:spPr>
          <a:xfrm>
            <a:off x="490075" y="3309763"/>
            <a:ext cx="8249400" cy="562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800" b="1" dirty="0">
                <a:solidFill>
                  <a:srgbClr val="F1EEDB"/>
                </a:solidFill>
                <a:latin typeface="Palatino Linotype"/>
                <a:ea typeface="Palatino Linotype"/>
                <a:cs typeface="Palatino Linotype"/>
                <a:sym typeface="Palatino Linotype"/>
              </a:rPr>
              <a:t>Growing from our past; Nurturing for our future</a:t>
            </a:r>
            <a:endParaRPr sz="2800" b="1" dirty="0">
              <a:solidFill>
                <a:srgbClr val="F1EEDB"/>
              </a:solidFill>
              <a:latin typeface="Palatino Linotype"/>
              <a:ea typeface="Palatino Linotype"/>
              <a:cs typeface="Palatino Linotype"/>
              <a:sym typeface="Palatino Linotype"/>
            </a:endParaRPr>
          </a:p>
          <a:p>
            <a:pPr marL="0" marR="0" lvl="0" indent="0" algn="l" rtl="0">
              <a:lnSpc>
                <a:spcPct val="90000"/>
              </a:lnSpc>
              <a:spcBef>
                <a:spcPts val="0"/>
              </a:spcBef>
              <a:spcAft>
                <a:spcPts val="0"/>
              </a:spcAft>
              <a:buClr>
                <a:srgbClr val="F1EEDB"/>
              </a:buClr>
              <a:buSzPts val="1400"/>
              <a:buFont typeface="Arial"/>
              <a:buNone/>
            </a:pPr>
            <a:endParaRPr dirty="0">
              <a:solidFill>
                <a:srgbClr val="F1EEDB"/>
              </a:solidFill>
              <a:latin typeface="Palatino Linotype"/>
              <a:ea typeface="Palatino Linotype"/>
              <a:cs typeface="Palatino Linotype"/>
              <a:sym typeface="Palatino Linotyp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childTnLst>
                                </p:cTn>
                              </p:par>
                              <p:par>
                                <p:cTn id="8" presetID="10" presetClass="entr" presetSubtype="0" fill="hold" nodeType="withEffect">
                                  <p:stCondLst>
                                    <p:cond delay="1500"/>
                                  </p:stCondLst>
                                  <p:childTnLst>
                                    <p:set>
                                      <p:cBhvr>
                                        <p:cTn id="9" dur="1" fill="hold">
                                          <p:stCondLst>
                                            <p:cond delay="0"/>
                                          </p:stCondLst>
                                        </p:cTn>
                                        <p:tgtEl>
                                          <p:spTgt spid="208"/>
                                        </p:tgtEl>
                                        <p:attrNameLst>
                                          <p:attrName>style.visibility</p:attrName>
                                        </p:attrNameLst>
                                      </p:cBhvr>
                                      <p:to>
                                        <p:strVal val="visible"/>
                                      </p:to>
                                    </p:set>
                                    <p:animEffect transition="in" filter="fade">
                                      <p:cBhvr>
                                        <p:cTn id="10" dur="1000"/>
                                        <p:tgtEl>
                                          <p:spTgt spid="208"/>
                                        </p:tgtEl>
                                      </p:cBhvr>
                                    </p:animEffect>
                                  </p:childTnLst>
                                </p:cTn>
                              </p:par>
                              <p:par>
                                <p:cTn id="11" presetID="10" presetClass="entr" presetSubtype="0" fill="hold" nodeType="withEffect">
                                  <p:stCondLst>
                                    <p:cond delay="2500"/>
                                  </p:stCondLst>
                                  <p:childTnLst>
                                    <p:set>
                                      <p:cBhvr>
                                        <p:cTn id="12" dur="1" fill="hold">
                                          <p:stCondLst>
                                            <p:cond delay="0"/>
                                          </p:stCondLst>
                                        </p:cTn>
                                        <p:tgtEl>
                                          <p:spTgt spid="209"/>
                                        </p:tgtEl>
                                        <p:attrNameLst>
                                          <p:attrName>style.visibility</p:attrName>
                                        </p:attrNameLst>
                                      </p:cBhvr>
                                      <p:to>
                                        <p:strVal val="visible"/>
                                      </p:to>
                                    </p:set>
                                    <p:animEffect transition="in" filter="fade">
                                      <p:cBhvr>
                                        <p:cTn id="13" dur="1000"/>
                                        <p:tgtEl>
                                          <p:spTgt spid="209"/>
                                        </p:tgtEl>
                                      </p:cBhvr>
                                    </p:animEffect>
                                  </p:childTnLst>
                                </p:cTn>
                              </p:par>
                              <p:par>
                                <p:cTn id="14" presetID="10" presetClass="entr" presetSubtype="0" fill="hold" nodeType="withEffect">
                                  <p:stCondLst>
                                    <p:cond delay="3500"/>
                                  </p:stCondLst>
                                  <p:childTnLst>
                                    <p:set>
                                      <p:cBhvr>
                                        <p:cTn id="15" dur="1" fill="hold">
                                          <p:stCondLst>
                                            <p:cond delay="0"/>
                                          </p:stCondLst>
                                        </p:cTn>
                                        <p:tgtEl>
                                          <p:spTgt spid="210"/>
                                        </p:tgtEl>
                                        <p:attrNameLst>
                                          <p:attrName>style.visibility</p:attrName>
                                        </p:attrNameLst>
                                      </p:cBhvr>
                                      <p:to>
                                        <p:strVal val="visible"/>
                                      </p:to>
                                    </p:set>
                                    <p:animEffect transition="in" filter="fade">
                                      <p:cBhvr>
                                        <p:cTn id="16" dur="1000"/>
                                        <p:tgtEl>
                                          <p:spTgt spid="210"/>
                                        </p:tgtEl>
                                      </p:cBhvr>
                                    </p:animEffect>
                                  </p:childTnLst>
                                </p:cTn>
                              </p:par>
                              <p:par>
                                <p:cTn id="17" presetID="10" presetClass="entr" presetSubtype="0" fill="hold" nodeType="withEffect">
                                  <p:stCondLst>
                                    <p:cond delay="4500"/>
                                  </p:stCondLst>
                                  <p:childTnLst>
                                    <p:set>
                                      <p:cBhvr>
                                        <p:cTn id="18" dur="1" fill="hold">
                                          <p:stCondLst>
                                            <p:cond delay="0"/>
                                          </p:stCondLst>
                                        </p:cTn>
                                        <p:tgtEl>
                                          <p:spTgt spid="211"/>
                                        </p:tgtEl>
                                        <p:attrNameLst>
                                          <p:attrName>style.visibility</p:attrName>
                                        </p:attrNameLst>
                                      </p:cBhvr>
                                      <p:to>
                                        <p:strVal val="visible"/>
                                      </p:to>
                                    </p:set>
                                    <p:animEffect transition="in" filter="fade">
                                      <p:cBhvr>
                                        <p:cTn id="19"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8"/>
          <p:cNvSpPr txBox="1">
            <a:spLocks noGrp="1"/>
          </p:cNvSpPr>
          <p:nvPr>
            <p:ph type="ctrTitle"/>
          </p:nvPr>
        </p:nvSpPr>
        <p:spPr>
          <a:xfrm>
            <a:off x="435429" y="1600201"/>
            <a:ext cx="7986531" cy="182879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500"/>
              <a:buFont typeface="Palatino Linotype"/>
              <a:buNone/>
            </a:pPr>
            <a:r>
              <a:rPr lang="en-US"/>
              <a:t>Jennings Imel</a:t>
            </a:r>
            <a:endParaRPr/>
          </a:p>
        </p:txBody>
      </p:sp>
      <p:sp>
        <p:nvSpPr>
          <p:cNvPr id="301" name="Google Shape;301;p8"/>
          <p:cNvSpPr txBox="1">
            <a:spLocks noGrp="1"/>
          </p:cNvSpPr>
          <p:nvPr>
            <p:ph type="subTitle" idx="1"/>
          </p:nvPr>
        </p:nvSpPr>
        <p:spPr>
          <a:xfrm>
            <a:off x="435429" y="3429000"/>
            <a:ext cx="7986531" cy="682905"/>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rgbClr val="F1EEDB"/>
              </a:buClr>
              <a:buSzPct val="100000"/>
              <a:buNone/>
            </a:pPr>
            <a:r>
              <a:rPr lang="en-US"/>
              <a:t>Vice President, Congressional and Public Affairs</a:t>
            </a:r>
            <a:endParaRPr/>
          </a:p>
          <a:p>
            <a:pPr marL="0" lvl="0" indent="0" algn="ctr" rtl="0">
              <a:lnSpc>
                <a:spcPct val="90000"/>
              </a:lnSpc>
              <a:spcBef>
                <a:spcPts val="1000"/>
              </a:spcBef>
              <a:spcAft>
                <a:spcPts val="0"/>
              </a:spcAft>
              <a:buClr>
                <a:srgbClr val="F1EEDB"/>
              </a:buClr>
              <a:buSzPct val="100000"/>
              <a:buNone/>
            </a:pPr>
            <a:r>
              <a:rPr lang="en-US"/>
              <a:t>U.S. Chamber of Commerce</a:t>
            </a:r>
            <a:endParaRPr/>
          </a:p>
        </p:txBody>
      </p:sp>
      <p:pic>
        <p:nvPicPr>
          <p:cNvPr id="302" name="Google Shape;302;p8" descr="A person in a suit smiling&#10;&#10;Description automatically generated with low confidence"/>
          <p:cNvPicPr preferRelativeResize="0"/>
          <p:nvPr/>
        </p:nvPicPr>
        <p:blipFill rotWithShape="1">
          <a:blip r:embed="rId3">
            <a:alphaModFix/>
          </a:blip>
          <a:srcRect/>
          <a:stretch/>
        </p:blipFill>
        <p:spPr>
          <a:xfrm>
            <a:off x="7518850" y="981952"/>
            <a:ext cx="3194873" cy="47923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72230e7e2c_2_35"/>
          <p:cNvSpPr txBox="1">
            <a:spLocks noGrp="1"/>
          </p:cNvSpPr>
          <p:nvPr>
            <p:ph type="ctrTitle"/>
          </p:nvPr>
        </p:nvSpPr>
        <p:spPr>
          <a:xfrm>
            <a:off x="0" y="2323989"/>
            <a:ext cx="12192000" cy="1330076"/>
          </a:xfrm>
          <a:prstGeom prst="rect">
            <a:avLst/>
          </a:prstGeom>
          <a:noFill/>
          <a:ln>
            <a:noFill/>
          </a:ln>
        </p:spPr>
        <p:txBody>
          <a:bodyPr spcFirstLastPara="1" wrap="square" lIns="304800" tIns="609600" rIns="0" bIns="0" anchor="t" anchorCtr="0">
            <a:noAutofit/>
          </a:bodyPr>
          <a:lstStyle/>
          <a:p>
            <a:pPr marL="0" lvl="0" indent="0" algn="l" rtl="0">
              <a:lnSpc>
                <a:spcPct val="133333"/>
              </a:lnSpc>
              <a:spcBef>
                <a:spcPts val="0"/>
              </a:spcBef>
              <a:spcAft>
                <a:spcPts val="0"/>
              </a:spcAft>
              <a:buClr>
                <a:srgbClr val="DBF5FF"/>
              </a:buClr>
              <a:buSzPts val="5600"/>
              <a:buFont typeface="Arial"/>
              <a:buNone/>
            </a:pPr>
            <a:r>
              <a:rPr lang="en-US" sz="5600" b="1"/>
              <a:t>2024 Small Business Outlook</a:t>
            </a:r>
            <a:endParaRPr/>
          </a:p>
        </p:txBody>
      </p:sp>
      <p:sp>
        <p:nvSpPr>
          <p:cNvPr id="308" name="Google Shape;308;g272230e7e2c_2_35"/>
          <p:cNvSpPr txBox="1">
            <a:spLocks noGrp="1"/>
          </p:cNvSpPr>
          <p:nvPr>
            <p:ph type="subTitle" idx="1"/>
          </p:nvPr>
        </p:nvSpPr>
        <p:spPr>
          <a:xfrm>
            <a:off x="-1" y="3927937"/>
            <a:ext cx="10665521" cy="421323"/>
          </a:xfrm>
          <a:prstGeom prst="rect">
            <a:avLst/>
          </a:prstGeom>
          <a:noFill/>
          <a:ln>
            <a:noFill/>
          </a:ln>
        </p:spPr>
        <p:txBody>
          <a:bodyPr spcFirstLastPara="1" wrap="square" lIns="304800" tIns="0" rIns="0" bIns="0" anchor="t" anchorCtr="0">
            <a:noAutofit/>
          </a:bodyPr>
          <a:lstStyle/>
          <a:p>
            <a:pPr marL="0" lvl="0" indent="0" algn="l" rtl="0">
              <a:lnSpc>
                <a:spcPct val="90000"/>
              </a:lnSpc>
              <a:spcBef>
                <a:spcPts val="0"/>
              </a:spcBef>
              <a:spcAft>
                <a:spcPts val="0"/>
              </a:spcAft>
              <a:buClr>
                <a:srgbClr val="DBF5FF"/>
              </a:buClr>
              <a:buSzPts val="3200"/>
              <a:buNone/>
            </a:pPr>
            <a:r>
              <a:rPr lang="en-US"/>
              <a:t>Assessing the economic and policy landscape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72230e7e2c_2_41"/>
          <p:cNvSpPr txBox="1">
            <a:spLocks noGrp="1"/>
          </p:cNvSpPr>
          <p:nvPr>
            <p:ph type="title"/>
          </p:nvPr>
        </p:nvSpPr>
        <p:spPr>
          <a:xfrm>
            <a:off x="0" y="0"/>
            <a:ext cx="12192000" cy="1088353"/>
          </a:xfrm>
          <a:prstGeom prst="rect">
            <a:avLst/>
          </a:prstGeom>
          <a:noFill/>
          <a:ln>
            <a:noFill/>
          </a:ln>
        </p:spPr>
        <p:txBody>
          <a:bodyPr spcFirstLastPara="1" wrap="square" lIns="304800" tIns="365725" rIns="0" bIns="0" anchor="t" anchorCtr="0">
            <a:noAutofit/>
          </a:bodyPr>
          <a:lstStyle/>
          <a:p>
            <a:pPr marL="0" lvl="0" indent="0" algn="l" rtl="0">
              <a:lnSpc>
                <a:spcPct val="155555"/>
              </a:lnSpc>
              <a:spcBef>
                <a:spcPts val="0"/>
              </a:spcBef>
              <a:spcAft>
                <a:spcPts val="0"/>
              </a:spcAft>
              <a:buClr>
                <a:srgbClr val="DBF5FF"/>
              </a:buClr>
              <a:buSzPts val="4800"/>
              <a:buFont typeface="Arial"/>
              <a:buNone/>
            </a:pPr>
            <a:r>
              <a:rPr lang="en-US" sz="4800"/>
              <a:t>The State of Small Business</a:t>
            </a:r>
            <a:endParaRPr/>
          </a:p>
        </p:txBody>
      </p:sp>
      <p:pic>
        <p:nvPicPr>
          <p:cNvPr id="314" name="Google Shape;314;g272230e7e2c_2_41"/>
          <p:cNvPicPr preferRelativeResize="0">
            <a:picLocks noGrp="1"/>
          </p:cNvPicPr>
          <p:nvPr>
            <p:ph type="body" idx="1"/>
          </p:nvPr>
        </p:nvPicPr>
        <p:blipFill rotWithShape="1">
          <a:blip r:embed="rId3">
            <a:alphaModFix/>
          </a:blip>
          <a:srcRect/>
          <a:stretch/>
        </p:blipFill>
        <p:spPr>
          <a:xfrm>
            <a:off x="103176" y="2213115"/>
            <a:ext cx="5587311" cy="2690960"/>
          </a:xfrm>
          <a:prstGeom prst="rect">
            <a:avLst/>
          </a:prstGeom>
          <a:noFill/>
          <a:ln>
            <a:noFill/>
          </a:ln>
        </p:spPr>
      </p:pic>
      <p:sp>
        <p:nvSpPr>
          <p:cNvPr id="315" name="Google Shape;315;g272230e7e2c_2_41"/>
          <p:cNvSpPr txBox="1"/>
          <p:nvPr/>
        </p:nvSpPr>
        <p:spPr>
          <a:xfrm>
            <a:off x="59536" y="1815337"/>
            <a:ext cx="5789329" cy="369332"/>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600" b="0" i="0" u="none" strike="noStrike" cap="none">
                <a:solidFill>
                  <a:schemeClr val="lt1"/>
                </a:solidFill>
                <a:latin typeface="Arial"/>
                <a:ea typeface="Arial"/>
                <a:cs typeface="Arial"/>
                <a:sym typeface="Arial"/>
              </a:rPr>
              <a:t>U.S. Chamber Small Business Index: 2024 Q1</a:t>
            </a:r>
            <a:endParaRPr sz="1900"/>
          </a:p>
        </p:txBody>
      </p:sp>
      <p:sp>
        <p:nvSpPr>
          <p:cNvPr id="316" name="Google Shape;316;g272230e7e2c_2_41"/>
          <p:cNvSpPr txBox="1"/>
          <p:nvPr/>
        </p:nvSpPr>
        <p:spPr>
          <a:xfrm>
            <a:off x="5743280" y="1371049"/>
            <a:ext cx="6092212" cy="2585323"/>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2100">
                <a:solidFill>
                  <a:srgbClr val="DBF5FF"/>
                </a:solidFill>
                <a:latin typeface="Arial"/>
                <a:ea typeface="Arial"/>
                <a:cs typeface="Arial"/>
                <a:sym typeface="Arial"/>
              </a:rPr>
              <a:t>U.S. Chamber / MetLife Small Business Index: Key Findings from 2024 Q1</a:t>
            </a:r>
            <a:endParaRPr sz="1900"/>
          </a:p>
          <a:p>
            <a:pPr marL="381000" marR="0" lvl="0" indent="-387350" algn="l" rtl="0">
              <a:spcBef>
                <a:spcPts val="0"/>
              </a:spcBef>
              <a:spcAft>
                <a:spcPts val="0"/>
              </a:spcAft>
              <a:buClr>
                <a:srgbClr val="DBF5FF"/>
              </a:buClr>
              <a:buSzPts val="1900"/>
              <a:buFont typeface="Arial"/>
              <a:buChar char="•"/>
            </a:pPr>
            <a:r>
              <a:rPr lang="en-US" sz="1900">
                <a:solidFill>
                  <a:srgbClr val="DBF5FF"/>
                </a:solidFill>
                <a:latin typeface="Arial"/>
                <a:ea typeface="Arial"/>
                <a:cs typeface="Arial"/>
                <a:sym typeface="Arial"/>
              </a:rPr>
              <a:t>65% say their business is in “good health”</a:t>
            </a:r>
            <a:endParaRPr sz="1900"/>
          </a:p>
          <a:p>
            <a:pPr marL="381000" marR="0" lvl="0" indent="-387350" algn="l" rtl="0">
              <a:spcBef>
                <a:spcPts val="0"/>
              </a:spcBef>
              <a:spcAft>
                <a:spcPts val="0"/>
              </a:spcAft>
              <a:buClr>
                <a:srgbClr val="DBF5FF"/>
              </a:buClr>
              <a:buSzPts val="1900"/>
              <a:buFont typeface="Arial"/>
              <a:buChar char="•"/>
            </a:pPr>
            <a:r>
              <a:rPr lang="en-US" sz="1900">
                <a:solidFill>
                  <a:srgbClr val="DBF5FF"/>
                </a:solidFill>
                <a:latin typeface="Arial"/>
                <a:ea typeface="Arial"/>
                <a:cs typeface="Arial"/>
                <a:sym typeface="Arial"/>
              </a:rPr>
              <a:t>32% say national economy in “good health”</a:t>
            </a:r>
            <a:endParaRPr sz="1900"/>
          </a:p>
          <a:p>
            <a:pPr marL="381000" marR="0" lvl="0" indent="-387350" algn="l" rtl="0">
              <a:spcBef>
                <a:spcPts val="0"/>
              </a:spcBef>
              <a:spcAft>
                <a:spcPts val="0"/>
              </a:spcAft>
              <a:buClr>
                <a:srgbClr val="DBF5FF"/>
              </a:buClr>
              <a:buSzPts val="1900"/>
              <a:buFont typeface="Arial"/>
              <a:buChar char="•"/>
            </a:pPr>
            <a:r>
              <a:rPr lang="en-US" sz="1900">
                <a:solidFill>
                  <a:srgbClr val="DBF5FF"/>
                </a:solidFill>
                <a:latin typeface="Arial"/>
                <a:ea typeface="Arial"/>
                <a:cs typeface="Arial"/>
                <a:sym typeface="Arial"/>
              </a:rPr>
              <a:t>High confidence in revenue growth</a:t>
            </a:r>
            <a:endParaRPr sz="1900"/>
          </a:p>
          <a:p>
            <a:pPr marL="381000" marR="0" lvl="0" indent="-387350" algn="l" rtl="0">
              <a:spcBef>
                <a:spcPts val="0"/>
              </a:spcBef>
              <a:spcAft>
                <a:spcPts val="0"/>
              </a:spcAft>
              <a:buClr>
                <a:srgbClr val="DBF5FF"/>
              </a:buClr>
              <a:buSzPts val="1900"/>
              <a:buFont typeface="Arial"/>
              <a:buChar char="•"/>
            </a:pPr>
            <a:r>
              <a:rPr lang="en-US" sz="1900">
                <a:solidFill>
                  <a:srgbClr val="DBF5FF"/>
                </a:solidFill>
                <a:latin typeface="Arial"/>
                <a:ea typeface="Arial"/>
                <a:cs typeface="Arial"/>
                <a:sym typeface="Arial"/>
              </a:rPr>
              <a:t>Low confidence in investment &amp; hiring</a:t>
            </a:r>
            <a:endParaRPr sz="1900"/>
          </a:p>
          <a:p>
            <a:pPr marL="381000" marR="0" lvl="0" indent="-387350" algn="l" rtl="0">
              <a:spcBef>
                <a:spcPts val="0"/>
              </a:spcBef>
              <a:spcAft>
                <a:spcPts val="0"/>
              </a:spcAft>
              <a:buClr>
                <a:srgbClr val="DBF5FF"/>
              </a:buClr>
              <a:buSzPts val="1900"/>
              <a:buFont typeface="Arial"/>
              <a:buChar char="•"/>
            </a:pPr>
            <a:r>
              <a:rPr lang="en-US" sz="1900">
                <a:solidFill>
                  <a:srgbClr val="DBF5FF"/>
                </a:solidFill>
                <a:latin typeface="Arial"/>
                <a:ea typeface="Arial"/>
                <a:cs typeface="Arial"/>
                <a:sym typeface="Arial"/>
              </a:rPr>
              <a:t>Inflation remains top concern </a:t>
            </a:r>
            <a:endParaRPr sz="1900"/>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317" name="Google Shape;317;g272230e7e2c_2_41"/>
          <p:cNvPicPr preferRelativeResize="0"/>
          <p:nvPr/>
        </p:nvPicPr>
        <p:blipFill rotWithShape="1">
          <a:blip r:embed="rId4">
            <a:alphaModFix/>
          </a:blip>
          <a:srcRect/>
          <a:stretch/>
        </p:blipFill>
        <p:spPr>
          <a:xfrm>
            <a:off x="5910317" y="3927927"/>
            <a:ext cx="5925175" cy="2785911"/>
          </a:xfrm>
          <a:prstGeom prst="rect">
            <a:avLst/>
          </a:prstGeom>
          <a:noFill/>
          <a:ln>
            <a:noFill/>
          </a:ln>
        </p:spPr>
      </p:pic>
      <p:sp>
        <p:nvSpPr>
          <p:cNvPr id="318" name="Google Shape;318;g272230e7e2c_2_41"/>
          <p:cNvSpPr txBox="1"/>
          <p:nvPr/>
        </p:nvSpPr>
        <p:spPr>
          <a:xfrm>
            <a:off x="5848865" y="3558595"/>
            <a:ext cx="5986627" cy="369332"/>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600">
                <a:solidFill>
                  <a:srgbClr val="DBF5FF"/>
                </a:solidFill>
                <a:latin typeface="Arial"/>
                <a:ea typeface="Arial"/>
                <a:cs typeface="Arial"/>
                <a:sym typeface="Arial"/>
              </a:rPr>
              <a:t>Expectations for the next year (by business size)</a:t>
            </a:r>
            <a:endParaRPr sz="1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72230e7e2c_2_50"/>
          <p:cNvSpPr txBox="1">
            <a:spLocks noGrp="1"/>
          </p:cNvSpPr>
          <p:nvPr>
            <p:ph type="title"/>
          </p:nvPr>
        </p:nvSpPr>
        <p:spPr>
          <a:xfrm>
            <a:off x="0" y="0"/>
            <a:ext cx="12192000" cy="1088353"/>
          </a:xfrm>
          <a:prstGeom prst="rect">
            <a:avLst/>
          </a:prstGeom>
          <a:noFill/>
          <a:ln>
            <a:noFill/>
          </a:ln>
        </p:spPr>
        <p:txBody>
          <a:bodyPr spcFirstLastPara="1" wrap="square" lIns="304800" tIns="365725" rIns="0" bIns="0" anchor="t" anchorCtr="0">
            <a:noAutofit/>
          </a:bodyPr>
          <a:lstStyle/>
          <a:p>
            <a:pPr marL="0" lvl="0" indent="0" algn="l" rtl="0">
              <a:lnSpc>
                <a:spcPct val="155555"/>
              </a:lnSpc>
              <a:spcBef>
                <a:spcPts val="0"/>
              </a:spcBef>
              <a:spcAft>
                <a:spcPts val="0"/>
              </a:spcAft>
              <a:buClr>
                <a:srgbClr val="DBF5FF"/>
              </a:buClr>
              <a:buSzPts val="4800"/>
              <a:buFont typeface="Arial"/>
              <a:buNone/>
            </a:pPr>
            <a:r>
              <a:rPr lang="en-US" sz="4800"/>
              <a:t>The State of Small Business</a:t>
            </a:r>
            <a:endParaRPr/>
          </a:p>
        </p:txBody>
      </p:sp>
      <p:pic>
        <p:nvPicPr>
          <p:cNvPr id="324" name="Google Shape;324;g272230e7e2c_2_50"/>
          <p:cNvPicPr preferRelativeResize="0">
            <a:picLocks noGrp="1"/>
          </p:cNvPicPr>
          <p:nvPr>
            <p:ph type="body" idx="1"/>
          </p:nvPr>
        </p:nvPicPr>
        <p:blipFill rotWithShape="1">
          <a:blip r:embed="rId3">
            <a:alphaModFix/>
          </a:blip>
          <a:srcRect/>
          <a:stretch/>
        </p:blipFill>
        <p:spPr>
          <a:xfrm>
            <a:off x="399968" y="2016223"/>
            <a:ext cx="5322711" cy="3096044"/>
          </a:xfrm>
          <a:prstGeom prst="rect">
            <a:avLst/>
          </a:prstGeom>
          <a:noFill/>
          <a:ln>
            <a:noFill/>
          </a:ln>
        </p:spPr>
      </p:pic>
      <p:sp>
        <p:nvSpPr>
          <p:cNvPr id="325" name="Google Shape;325;g272230e7e2c_2_50"/>
          <p:cNvSpPr txBox="1"/>
          <p:nvPr/>
        </p:nvSpPr>
        <p:spPr>
          <a:xfrm>
            <a:off x="322207" y="1582428"/>
            <a:ext cx="5773793" cy="410369"/>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900">
                <a:solidFill>
                  <a:srgbClr val="DBF5FF"/>
                </a:solidFill>
                <a:latin typeface="Arial"/>
                <a:ea typeface="Arial"/>
                <a:cs typeface="Arial"/>
                <a:sym typeface="Arial"/>
              </a:rPr>
              <a:t>NFIB: Small business optimism lowest since 2012!</a:t>
            </a:r>
            <a:endParaRPr sz="1900"/>
          </a:p>
        </p:txBody>
      </p:sp>
      <p:pic>
        <p:nvPicPr>
          <p:cNvPr id="326" name="Google Shape;326;g272230e7e2c_2_50"/>
          <p:cNvPicPr preferRelativeResize="0"/>
          <p:nvPr/>
        </p:nvPicPr>
        <p:blipFill rotWithShape="1">
          <a:blip r:embed="rId4">
            <a:alphaModFix/>
          </a:blip>
          <a:srcRect/>
          <a:stretch/>
        </p:blipFill>
        <p:spPr>
          <a:xfrm>
            <a:off x="6469323" y="2016223"/>
            <a:ext cx="4494171" cy="3085997"/>
          </a:xfrm>
          <a:prstGeom prst="rect">
            <a:avLst/>
          </a:prstGeom>
          <a:noFill/>
          <a:ln>
            <a:noFill/>
          </a:ln>
        </p:spPr>
      </p:pic>
      <p:sp>
        <p:nvSpPr>
          <p:cNvPr id="327" name="Google Shape;327;g272230e7e2c_2_50"/>
          <p:cNvSpPr txBox="1"/>
          <p:nvPr/>
        </p:nvSpPr>
        <p:spPr>
          <a:xfrm>
            <a:off x="6469323" y="5102220"/>
            <a:ext cx="4643080" cy="697627"/>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900">
                <a:solidFill>
                  <a:srgbClr val="DBF5FF"/>
                </a:solidFill>
                <a:latin typeface="Arial"/>
                <a:ea typeface="Arial"/>
                <a:cs typeface="Arial"/>
                <a:sym typeface="Arial"/>
              </a:rPr>
              <a:t>56% looking to hire </a:t>
            </a:r>
            <a:endParaRPr sz="1900"/>
          </a:p>
          <a:p>
            <a:pPr marL="0" marR="0" lvl="0" indent="0" algn="l" rtl="0">
              <a:spcBef>
                <a:spcPts val="0"/>
              </a:spcBef>
              <a:spcAft>
                <a:spcPts val="0"/>
              </a:spcAft>
              <a:buNone/>
            </a:pPr>
            <a:r>
              <a:rPr lang="en-US" sz="1900">
                <a:solidFill>
                  <a:srgbClr val="DBF5FF"/>
                </a:solidFill>
                <a:latin typeface="Arial"/>
                <a:ea typeface="Arial"/>
                <a:cs typeface="Arial"/>
                <a:sym typeface="Arial"/>
              </a:rPr>
              <a:t>91% have few or no qualified candidates </a:t>
            </a:r>
            <a:endParaRPr sz="19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272230e7e2c_2_58"/>
          <p:cNvSpPr txBox="1">
            <a:spLocks noGrp="1"/>
          </p:cNvSpPr>
          <p:nvPr>
            <p:ph type="title"/>
          </p:nvPr>
        </p:nvSpPr>
        <p:spPr>
          <a:xfrm>
            <a:off x="0" y="0"/>
            <a:ext cx="12192000" cy="1088353"/>
          </a:xfrm>
          <a:prstGeom prst="rect">
            <a:avLst/>
          </a:prstGeom>
          <a:noFill/>
          <a:ln>
            <a:noFill/>
          </a:ln>
        </p:spPr>
        <p:txBody>
          <a:bodyPr spcFirstLastPara="1" wrap="square" lIns="304800" tIns="365725" rIns="0" bIns="0" anchor="t" anchorCtr="0">
            <a:noAutofit/>
          </a:bodyPr>
          <a:lstStyle/>
          <a:p>
            <a:pPr marL="0" lvl="0" indent="0" algn="l" rtl="0">
              <a:lnSpc>
                <a:spcPct val="155555"/>
              </a:lnSpc>
              <a:spcBef>
                <a:spcPts val="0"/>
              </a:spcBef>
              <a:spcAft>
                <a:spcPts val="0"/>
              </a:spcAft>
              <a:buClr>
                <a:srgbClr val="DBF5FF"/>
              </a:buClr>
              <a:buSzPts val="4800"/>
              <a:buFont typeface="Arial"/>
              <a:buNone/>
            </a:pPr>
            <a:r>
              <a:rPr lang="en-US" sz="4800"/>
              <a:t>The State of Small Business</a:t>
            </a:r>
            <a:endParaRPr/>
          </a:p>
        </p:txBody>
      </p:sp>
      <p:pic>
        <p:nvPicPr>
          <p:cNvPr id="333" name="Google Shape;333;g272230e7e2c_2_58"/>
          <p:cNvPicPr preferRelativeResize="0">
            <a:picLocks noGrp="1"/>
          </p:cNvPicPr>
          <p:nvPr>
            <p:ph type="body" idx="1"/>
          </p:nvPr>
        </p:nvPicPr>
        <p:blipFill rotWithShape="1">
          <a:blip r:embed="rId3">
            <a:alphaModFix/>
          </a:blip>
          <a:srcRect/>
          <a:stretch/>
        </p:blipFill>
        <p:spPr>
          <a:xfrm>
            <a:off x="403004" y="1346505"/>
            <a:ext cx="5892392" cy="4499645"/>
          </a:xfrm>
          <a:prstGeom prst="rect">
            <a:avLst/>
          </a:prstGeom>
          <a:noFill/>
          <a:ln>
            <a:noFill/>
          </a:ln>
        </p:spPr>
      </p:pic>
      <p:pic>
        <p:nvPicPr>
          <p:cNvPr id="334" name="Google Shape;334;g272230e7e2c_2_58"/>
          <p:cNvPicPr preferRelativeResize="0"/>
          <p:nvPr/>
        </p:nvPicPr>
        <p:blipFill rotWithShape="1">
          <a:blip r:embed="rId4">
            <a:alphaModFix/>
          </a:blip>
          <a:srcRect/>
          <a:stretch/>
        </p:blipFill>
        <p:spPr>
          <a:xfrm>
            <a:off x="6880473" y="1346505"/>
            <a:ext cx="4706312" cy="3198369"/>
          </a:xfrm>
          <a:prstGeom prst="rect">
            <a:avLst/>
          </a:prstGeom>
          <a:noFill/>
          <a:ln>
            <a:noFill/>
          </a:ln>
        </p:spPr>
      </p:pic>
      <p:sp>
        <p:nvSpPr>
          <p:cNvPr id="335" name="Google Shape;335;g272230e7e2c_2_58"/>
          <p:cNvSpPr txBox="1"/>
          <p:nvPr/>
        </p:nvSpPr>
        <p:spPr>
          <a:xfrm>
            <a:off x="6769261" y="4608101"/>
            <a:ext cx="5020207" cy="389851"/>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700">
                <a:solidFill>
                  <a:srgbClr val="DBF5FF"/>
                </a:solidFill>
                <a:latin typeface="Arial"/>
                <a:ea typeface="Arial"/>
                <a:cs typeface="Arial"/>
                <a:sym typeface="Arial"/>
              </a:rPr>
              <a:t>558,011 new applications in 2023 (7.8% growth) </a:t>
            </a:r>
            <a:endParaRPr sz="19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72230e7e2c_2_65"/>
          <p:cNvSpPr txBox="1">
            <a:spLocks noGrp="1"/>
          </p:cNvSpPr>
          <p:nvPr>
            <p:ph type="title"/>
          </p:nvPr>
        </p:nvSpPr>
        <p:spPr>
          <a:xfrm>
            <a:off x="0" y="0"/>
            <a:ext cx="12192000" cy="1088353"/>
          </a:xfrm>
          <a:prstGeom prst="rect">
            <a:avLst/>
          </a:prstGeom>
          <a:noFill/>
          <a:ln>
            <a:noFill/>
          </a:ln>
        </p:spPr>
        <p:txBody>
          <a:bodyPr spcFirstLastPara="1" wrap="square" lIns="304800" tIns="365725" rIns="0" bIns="0" anchor="t" anchorCtr="0">
            <a:noAutofit/>
          </a:bodyPr>
          <a:lstStyle/>
          <a:p>
            <a:pPr marL="0" lvl="0" indent="0" algn="l" rtl="0">
              <a:lnSpc>
                <a:spcPct val="155555"/>
              </a:lnSpc>
              <a:spcBef>
                <a:spcPts val="0"/>
              </a:spcBef>
              <a:spcAft>
                <a:spcPts val="0"/>
              </a:spcAft>
              <a:buClr>
                <a:srgbClr val="DBF5FF"/>
              </a:buClr>
              <a:buSzPts val="4800"/>
              <a:buFont typeface="Arial"/>
              <a:buNone/>
            </a:pPr>
            <a:r>
              <a:rPr lang="en-US" sz="4800"/>
              <a:t>Top Concerns for Small Business </a:t>
            </a:r>
            <a:endParaRPr/>
          </a:p>
        </p:txBody>
      </p:sp>
      <p:pic>
        <p:nvPicPr>
          <p:cNvPr id="341" name="Google Shape;341;g272230e7e2c_2_65"/>
          <p:cNvPicPr preferRelativeResize="0"/>
          <p:nvPr/>
        </p:nvPicPr>
        <p:blipFill rotWithShape="1">
          <a:blip r:embed="rId3">
            <a:alphaModFix/>
          </a:blip>
          <a:srcRect/>
          <a:stretch/>
        </p:blipFill>
        <p:spPr>
          <a:xfrm>
            <a:off x="3093880" y="4392163"/>
            <a:ext cx="4231564" cy="2378527"/>
          </a:xfrm>
          <a:prstGeom prst="rect">
            <a:avLst/>
          </a:prstGeom>
          <a:noFill/>
          <a:ln>
            <a:noFill/>
          </a:ln>
        </p:spPr>
      </p:pic>
      <p:pic>
        <p:nvPicPr>
          <p:cNvPr id="342" name="Google Shape;342;g272230e7e2c_2_65"/>
          <p:cNvPicPr preferRelativeResize="0"/>
          <p:nvPr/>
        </p:nvPicPr>
        <p:blipFill rotWithShape="1">
          <a:blip r:embed="rId4">
            <a:alphaModFix/>
          </a:blip>
          <a:srcRect/>
          <a:stretch/>
        </p:blipFill>
        <p:spPr>
          <a:xfrm>
            <a:off x="426156" y="2461816"/>
            <a:ext cx="2549912" cy="3435832"/>
          </a:xfrm>
          <a:prstGeom prst="rect">
            <a:avLst/>
          </a:prstGeom>
          <a:noFill/>
          <a:ln>
            <a:noFill/>
          </a:ln>
        </p:spPr>
      </p:pic>
      <p:pic>
        <p:nvPicPr>
          <p:cNvPr id="343" name="Google Shape;343;g272230e7e2c_2_65"/>
          <p:cNvPicPr preferRelativeResize="0"/>
          <p:nvPr/>
        </p:nvPicPr>
        <p:blipFill rotWithShape="1">
          <a:blip r:embed="rId5">
            <a:alphaModFix/>
          </a:blip>
          <a:srcRect/>
          <a:stretch/>
        </p:blipFill>
        <p:spPr>
          <a:xfrm>
            <a:off x="426156" y="1383327"/>
            <a:ext cx="2549912" cy="1104069"/>
          </a:xfrm>
          <a:prstGeom prst="rect">
            <a:avLst/>
          </a:prstGeom>
          <a:noFill/>
          <a:ln>
            <a:noFill/>
          </a:ln>
        </p:spPr>
      </p:pic>
      <p:pic>
        <p:nvPicPr>
          <p:cNvPr id="344" name="Google Shape;344;g272230e7e2c_2_65"/>
          <p:cNvPicPr preferRelativeResize="0"/>
          <p:nvPr/>
        </p:nvPicPr>
        <p:blipFill rotWithShape="1">
          <a:blip r:embed="rId6">
            <a:alphaModFix/>
          </a:blip>
          <a:srcRect/>
          <a:stretch/>
        </p:blipFill>
        <p:spPr>
          <a:xfrm>
            <a:off x="3693425" y="1383327"/>
            <a:ext cx="2914660" cy="2914660"/>
          </a:xfrm>
          <a:prstGeom prst="rect">
            <a:avLst/>
          </a:prstGeom>
          <a:noFill/>
          <a:ln>
            <a:noFill/>
          </a:ln>
        </p:spPr>
      </p:pic>
      <p:sp>
        <p:nvSpPr>
          <p:cNvPr id="345" name="Google Shape;345;g272230e7e2c_2_65"/>
          <p:cNvSpPr txBox="1"/>
          <p:nvPr/>
        </p:nvSpPr>
        <p:spPr>
          <a:xfrm>
            <a:off x="7325443" y="1521853"/>
            <a:ext cx="4866556" cy="1682512"/>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2100" b="1">
                <a:solidFill>
                  <a:schemeClr val="lt1"/>
                </a:solidFill>
                <a:latin typeface="Arial"/>
                <a:ea typeface="Arial"/>
                <a:cs typeface="Arial"/>
                <a:sym typeface="Arial"/>
              </a:rPr>
              <a:t>Inflation / Cost of Doing Business</a:t>
            </a:r>
            <a:endParaRPr sz="1900"/>
          </a:p>
          <a:p>
            <a:pPr marL="381000" marR="0" lvl="0" indent="-38100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52% cite inflation as top challenge</a:t>
            </a:r>
            <a:endParaRPr sz="1900"/>
          </a:p>
          <a:p>
            <a:pPr marL="381000" marR="0" lvl="0" indent="-381000" algn="l" rtl="0">
              <a:spcBef>
                <a:spcPts val="0"/>
              </a:spcBef>
              <a:spcAft>
                <a:spcPts val="0"/>
              </a:spcAft>
              <a:buClr>
                <a:schemeClr val="lt1"/>
              </a:buClr>
              <a:buSzPts val="1600"/>
              <a:buFont typeface="Arial"/>
              <a:buChar char="•"/>
            </a:pPr>
            <a:r>
              <a:rPr lang="en-US" sz="1600" i="1">
                <a:solidFill>
                  <a:schemeClr val="lt1"/>
                </a:solidFill>
                <a:latin typeface="Arial"/>
                <a:ea typeface="Arial"/>
                <a:cs typeface="Arial"/>
                <a:sym typeface="Arial"/>
              </a:rPr>
              <a:t>Costs in CA 42% higher than national average</a:t>
            </a:r>
            <a:endParaRPr sz="1900"/>
          </a:p>
          <a:p>
            <a:pPr marL="381000" marR="0" lvl="0" indent="-38100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Policy Solutions: Tax / Regulatory Reform / Energy</a:t>
            </a:r>
            <a:endParaRPr sz="1900"/>
          </a:p>
          <a:p>
            <a:pPr marL="0" marR="0" lvl="0" indent="0" algn="l" rtl="0">
              <a:spcBef>
                <a:spcPts val="0"/>
              </a:spcBef>
              <a:spcAft>
                <a:spcPts val="0"/>
              </a:spcAft>
              <a:buNone/>
            </a:pPr>
            <a:endParaRPr sz="1600">
              <a:solidFill>
                <a:schemeClr val="lt1"/>
              </a:solidFill>
              <a:latin typeface="Arial"/>
              <a:ea typeface="Arial"/>
              <a:cs typeface="Arial"/>
              <a:sym typeface="Arial"/>
            </a:endParaRPr>
          </a:p>
        </p:txBody>
      </p:sp>
      <p:sp>
        <p:nvSpPr>
          <p:cNvPr id="346" name="Google Shape;346;g272230e7e2c_2_65"/>
          <p:cNvSpPr txBox="1"/>
          <p:nvPr/>
        </p:nvSpPr>
        <p:spPr>
          <a:xfrm>
            <a:off x="7325443" y="2978663"/>
            <a:ext cx="4940060" cy="1231107"/>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FFFFFF"/>
              </a:buClr>
              <a:buSzPts val="2100"/>
              <a:buFont typeface="Arial"/>
              <a:buNone/>
            </a:pPr>
            <a:r>
              <a:rPr lang="en-US" sz="2100" b="1" i="0" u="none" strike="noStrike" cap="none">
                <a:solidFill>
                  <a:srgbClr val="FFFFFF"/>
                </a:solidFill>
                <a:latin typeface="Arial"/>
                <a:ea typeface="Arial"/>
                <a:cs typeface="Arial"/>
                <a:sym typeface="Arial"/>
              </a:rPr>
              <a:t>Worker Shortage</a:t>
            </a:r>
            <a:endParaRPr sz="1900"/>
          </a:p>
          <a:p>
            <a:pPr marL="381000" marR="0" lvl="0" indent="-381000" algn="l" rtl="0">
              <a:lnSpc>
                <a:spcPct val="100000"/>
              </a:lnSpc>
              <a:spcBef>
                <a:spcPts val="0"/>
              </a:spcBef>
              <a:spcAft>
                <a:spcPts val="0"/>
              </a:spcAft>
              <a:buClr>
                <a:srgbClr val="FFFFFF"/>
              </a:buClr>
              <a:buSzPts val="1600"/>
              <a:buFont typeface="Arial"/>
              <a:buChar char="•"/>
            </a:pPr>
            <a:r>
              <a:rPr lang="en-US" sz="1600" b="0" i="0" u="none" strike="noStrike" cap="none">
                <a:solidFill>
                  <a:srgbClr val="FFFFFF"/>
                </a:solidFill>
                <a:latin typeface="Arial"/>
                <a:ea typeface="Arial"/>
                <a:cs typeface="Arial"/>
                <a:sym typeface="Arial"/>
              </a:rPr>
              <a:t>53% cite worker shortage in their area</a:t>
            </a:r>
            <a:endParaRPr sz="1900"/>
          </a:p>
          <a:p>
            <a:pPr marL="381000" marR="0" lvl="0" indent="-381000" algn="l" rtl="0">
              <a:lnSpc>
                <a:spcPct val="100000"/>
              </a:lnSpc>
              <a:spcBef>
                <a:spcPts val="0"/>
              </a:spcBef>
              <a:spcAft>
                <a:spcPts val="0"/>
              </a:spcAft>
              <a:buClr>
                <a:srgbClr val="FFFFFF"/>
              </a:buClr>
              <a:buSzPts val="1600"/>
              <a:buFont typeface="Arial"/>
              <a:buChar char="•"/>
            </a:pPr>
            <a:r>
              <a:rPr lang="en-US" sz="1600" b="0" i="0" u="none" strike="noStrike" cap="none">
                <a:solidFill>
                  <a:srgbClr val="FFFFFF"/>
                </a:solidFill>
                <a:latin typeface="Arial"/>
                <a:ea typeface="Arial"/>
                <a:cs typeface="Arial"/>
                <a:sym typeface="Arial"/>
              </a:rPr>
              <a:t>WAR in CA: 0.92</a:t>
            </a:r>
            <a:endParaRPr sz="1900"/>
          </a:p>
          <a:p>
            <a:pPr marL="381000" marR="0" lvl="0" indent="-381000" algn="l" rtl="0">
              <a:lnSpc>
                <a:spcPct val="100000"/>
              </a:lnSpc>
              <a:spcBef>
                <a:spcPts val="0"/>
              </a:spcBef>
              <a:spcAft>
                <a:spcPts val="0"/>
              </a:spcAft>
              <a:buClr>
                <a:srgbClr val="FFFFFF"/>
              </a:buClr>
              <a:buSzPts val="1600"/>
              <a:buFont typeface="Arial"/>
              <a:buChar char="•"/>
            </a:pPr>
            <a:r>
              <a:rPr lang="en-US" sz="1600">
                <a:solidFill>
                  <a:srgbClr val="FFFFFF"/>
                </a:solidFill>
                <a:latin typeface="Arial"/>
                <a:ea typeface="Arial"/>
                <a:cs typeface="Arial"/>
                <a:sym typeface="Arial"/>
              </a:rPr>
              <a:t>Policy Solutions: Childcare / Immigration</a:t>
            </a:r>
            <a:endParaRPr sz="2400">
              <a:solidFill>
                <a:schemeClr val="dk1"/>
              </a:solidFill>
              <a:latin typeface="Calibri"/>
              <a:ea typeface="Calibri"/>
              <a:cs typeface="Calibri"/>
              <a:sym typeface="Calibri"/>
            </a:endParaRPr>
          </a:p>
        </p:txBody>
      </p:sp>
      <p:sp>
        <p:nvSpPr>
          <p:cNvPr id="347" name="Google Shape;347;g272230e7e2c_2_65"/>
          <p:cNvSpPr txBox="1"/>
          <p:nvPr/>
        </p:nvSpPr>
        <p:spPr>
          <a:xfrm>
            <a:off x="7325444" y="4209769"/>
            <a:ext cx="5109480" cy="184666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2100" b="1">
                <a:solidFill>
                  <a:schemeClr val="lt1"/>
                </a:solidFill>
                <a:latin typeface="Arial"/>
                <a:ea typeface="Arial"/>
                <a:cs typeface="Arial"/>
                <a:sym typeface="Arial"/>
              </a:rPr>
              <a:t>Retail Crime </a:t>
            </a:r>
            <a:endParaRPr sz="1900"/>
          </a:p>
          <a:p>
            <a:pPr marL="381000" marR="0" lvl="0" indent="-38100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Losses in CA (2021): $19.1 billion </a:t>
            </a:r>
            <a:endParaRPr sz="1900"/>
          </a:p>
          <a:p>
            <a:pPr marL="381000" marR="0" lvl="0" indent="-38100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Lost tax revenue in CA (2021): $3.4 billion </a:t>
            </a:r>
            <a:endParaRPr sz="1900"/>
          </a:p>
          <a:p>
            <a:pPr marL="381000" marR="0" lvl="0" indent="-38100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Policy Solutions: Aggregation / Coordination / Prosecution</a:t>
            </a:r>
            <a:endParaRPr sz="1900"/>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g272230e7e2c_2_76"/>
          <p:cNvPicPr preferRelativeResize="0"/>
          <p:nvPr/>
        </p:nvPicPr>
        <p:blipFill rotWithShape="1">
          <a:blip r:embed="rId3">
            <a:alphaModFix/>
          </a:blip>
          <a:srcRect/>
          <a:stretch/>
        </p:blipFill>
        <p:spPr>
          <a:xfrm>
            <a:off x="576433" y="1583035"/>
            <a:ext cx="4372545" cy="4285092"/>
          </a:xfrm>
          <a:prstGeom prst="rect">
            <a:avLst/>
          </a:prstGeom>
          <a:noFill/>
          <a:ln>
            <a:noFill/>
          </a:ln>
        </p:spPr>
      </p:pic>
      <p:sp>
        <p:nvSpPr>
          <p:cNvPr id="353" name="Google Shape;353;g272230e7e2c_2_76"/>
          <p:cNvSpPr txBox="1">
            <a:spLocks noGrp="1"/>
          </p:cNvSpPr>
          <p:nvPr>
            <p:ph type="title"/>
          </p:nvPr>
        </p:nvSpPr>
        <p:spPr>
          <a:xfrm>
            <a:off x="0" y="0"/>
            <a:ext cx="12192000" cy="1088353"/>
          </a:xfrm>
          <a:prstGeom prst="rect">
            <a:avLst/>
          </a:prstGeom>
          <a:noFill/>
          <a:ln>
            <a:noFill/>
          </a:ln>
        </p:spPr>
        <p:txBody>
          <a:bodyPr spcFirstLastPara="1" wrap="square" lIns="304800" tIns="365725" rIns="0" bIns="0" anchor="t" anchorCtr="0">
            <a:noAutofit/>
          </a:bodyPr>
          <a:lstStyle/>
          <a:p>
            <a:pPr marL="0" lvl="0" indent="0" algn="l" rtl="0">
              <a:lnSpc>
                <a:spcPct val="175000"/>
              </a:lnSpc>
              <a:spcBef>
                <a:spcPts val="0"/>
              </a:spcBef>
              <a:spcAft>
                <a:spcPts val="0"/>
              </a:spcAft>
              <a:buClr>
                <a:srgbClr val="DBF5FF"/>
              </a:buClr>
              <a:buSzPts val="4300"/>
              <a:buFont typeface="Arial"/>
              <a:buNone/>
            </a:pPr>
            <a:r>
              <a:rPr lang="en-US" sz="4300"/>
              <a:t>Small Businesses See Growing Policy Risks</a:t>
            </a:r>
            <a:endParaRPr/>
          </a:p>
        </p:txBody>
      </p:sp>
      <p:sp>
        <p:nvSpPr>
          <p:cNvPr id="354" name="Google Shape;354;g272230e7e2c_2_76"/>
          <p:cNvSpPr txBox="1"/>
          <p:nvPr/>
        </p:nvSpPr>
        <p:spPr>
          <a:xfrm>
            <a:off x="6030097" y="4988993"/>
            <a:ext cx="5861644" cy="984885"/>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900">
                <a:solidFill>
                  <a:schemeClr val="lt1"/>
                </a:solidFill>
                <a:latin typeface="Arial"/>
                <a:ea typeface="Arial"/>
                <a:cs typeface="Arial"/>
                <a:sym typeface="Arial"/>
              </a:rPr>
              <a:t>Partisan gridlock in Congress</a:t>
            </a:r>
            <a:endParaRPr sz="1900"/>
          </a:p>
          <a:p>
            <a:pPr marL="0" marR="0" lvl="0" indent="0" algn="l" rtl="0">
              <a:spcBef>
                <a:spcPts val="0"/>
              </a:spcBef>
              <a:spcAft>
                <a:spcPts val="0"/>
              </a:spcAft>
              <a:buNone/>
            </a:pPr>
            <a:endParaRPr sz="1900">
              <a:solidFill>
                <a:schemeClr val="lt1"/>
              </a:solidFill>
              <a:latin typeface="Arial"/>
              <a:ea typeface="Arial"/>
              <a:cs typeface="Arial"/>
              <a:sym typeface="Arial"/>
            </a:endParaRPr>
          </a:p>
          <a:p>
            <a:pPr marL="0" marR="0" lvl="0" indent="0" algn="l" rtl="0">
              <a:spcBef>
                <a:spcPts val="0"/>
              </a:spcBef>
              <a:spcAft>
                <a:spcPts val="0"/>
              </a:spcAft>
              <a:buNone/>
            </a:pPr>
            <a:r>
              <a:rPr lang="en-US" sz="1900">
                <a:solidFill>
                  <a:schemeClr val="lt1"/>
                </a:solidFill>
                <a:latin typeface="Arial"/>
                <a:ea typeface="Arial"/>
                <a:cs typeface="Arial"/>
                <a:sym typeface="Arial"/>
              </a:rPr>
              <a:t>The rise of one-party supermajorities in the states</a:t>
            </a:r>
            <a:endParaRPr sz="1600">
              <a:solidFill>
                <a:schemeClr val="lt1"/>
              </a:solidFill>
              <a:latin typeface="Arial"/>
              <a:ea typeface="Arial"/>
              <a:cs typeface="Arial"/>
              <a:sym typeface="Arial"/>
            </a:endParaRPr>
          </a:p>
        </p:txBody>
      </p:sp>
      <p:pic>
        <p:nvPicPr>
          <p:cNvPr id="355" name="Google Shape;355;g272230e7e2c_2_76"/>
          <p:cNvPicPr preferRelativeResize="0"/>
          <p:nvPr/>
        </p:nvPicPr>
        <p:blipFill rotWithShape="1">
          <a:blip r:embed="rId4">
            <a:alphaModFix/>
          </a:blip>
          <a:srcRect/>
          <a:stretch/>
        </p:blipFill>
        <p:spPr>
          <a:xfrm>
            <a:off x="6857367" y="1691875"/>
            <a:ext cx="4372547" cy="3100187"/>
          </a:xfrm>
          <a:prstGeom prst="rect">
            <a:avLst/>
          </a:prstGeom>
          <a:noFill/>
          <a:ln>
            <a:noFill/>
          </a:ln>
        </p:spPr>
      </p:pic>
      <p:sp>
        <p:nvSpPr>
          <p:cNvPr id="356" name="Google Shape;356;g272230e7e2c_2_76"/>
          <p:cNvSpPr txBox="1"/>
          <p:nvPr/>
        </p:nvSpPr>
        <p:spPr>
          <a:xfrm>
            <a:off x="139603" y="1172665"/>
            <a:ext cx="7026688" cy="410369"/>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900" b="1">
                <a:solidFill>
                  <a:schemeClr val="lt1"/>
                </a:solidFill>
                <a:latin typeface="Arial"/>
                <a:ea typeface="Arial"/>
                <a:cs typeface="Arial"/>
                <a:sym typeface="Arial"/>
              </a:rPr>
              <a:t>Election trends have heightened risks for businesses</a:t>
            </a:r>
            <a:endParaRPr sz="19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72230e7e2c_2_84"/>
          <p:cNvSpPr txBox="1">
            <a:spLocks noGrp="1"/>
          </p:cNvSpPr>
          <p:nvPr>
            <p:ph type="title"/>
          </p:nvPr>
        </p:nvSpPr>
        <p:spPr>
          <a:xfrm>
            <a:off x="0" y="0"/>
            <a:ext cx="12192000" cy="1088353"/>
          </a:xfrm>
          <a:prstGeom prst="rect">
            <a:avLst/>
          </a:prstGeom>
          <a:noFill/>
          <a:ln>
            <a:noFill/>
          </a:ln>
        </p:spPr>
        <p:txBody>
          <a:bodyPr spcFirstLastPara="1" wrap="square" lIns="304800" tIns="365725" rIns="0" bIns="0" anchor="t" anchorCtr="0">
            <a:noAutofit/>
          </a:bodyPr>
          <a:lstStyle/>
          <a:p>
            <a:pPr marL="0" lvl="0" indent="0" algn="l" rtl="0">
              <a:lnSpc>
                <a:spcPct val="155555"/>
              </a:lnSpc>
              <a:spcBef>
                <a:spcPts val="0"/>
              </a:spcBef>
              <a:spcAft>
                <a:spcPts val="0"/>
              </a:spcAft>
              <a:buClr>
                <a:srgbClr val="DBF5FF"/>
              </a:buClr>
              <a:buSzPts val="4800"/>
              <a:buFont typeface="Arial"/>
              <a:buNone/>
            </a:pPr>
            <a:r>
              <a:rPr lang="en-US" sz="4800"/>
              <a:t>Advocacy Agenda for Small Business</a:t>
            </a:r>
            <a:endParaRPr/>
          </a:p>
        </p:txBody>
      </p:sp>
      <p:sp>
        <p:nvSpPr>
          <p:cNvPr id="362" name="Google Shape;362;g272230e7e2c_2_84"/>
          <p:cNvSpPr txBox="1">
            <a:spLocks noGrp="1"/>
          </p:cNvSpPr>
          <p:nvPr>
            <p:ph type="body" idx="1"/>
          </p:nvPr>
        </p:nvSpPr>
        <p:spPr>
          <a:xfrm>
            <a:off x="0" y="1095039"/>
            <a:ext cx="9144000" cy="4674608"/>
          </a:xfrm>
          <a:prstGeom prst="rect">
            <a:avLst/>
          </a:prstGeom>
          <a:noFill/>
          <a:ln>
            <a:noFill/>
          </a:ln>
        </p:spPr>
        <p:txBody>
          <a:bodyPr spcFirstLastPara="1" wrap="square" lIns="365725" tIns="609600" rIns="0" bIns="0" anchor="t" anchorCtr="0">
            <a:noAutofit/>
          </a:bodyPr>
          <a:lstStyle/>
          <a:p>
            <a:pPr marL="0" lvl="0" indent="0" algn="l" rtl="0">
              <a:lnSpc>
                <a:spcPct val="100000"/>
              </a:lnSpc>
              <a:spcBef>
                <a:spcPts val="0"/>
              </a:spcBef>
              <a:spcAft>
                <a:spcPts val="0"/>
              </a:spcAft>
              <a:buClr>
                <a:srgbClr val="DBF5FF"/>
              </a:buClr>
              <a:buSzPts val="1900"/>
              <a:buNone/>
            </a:pPr>
            <a:r>
              <a:rPr lang="en-US" sz="1900" b="1"/>
              <a:t>Tax Relief for American Families and Workers Act</a:t>
            </a:r>
            <a:endParaRPr/>
          </a:p>
          <a:p>
            <a:pPr marL="0" lvl="0" indent="0" algn="l" rtl="0">
              <a:lnSpc>
                <a:spcPct val="100000"/>
              </a:lnSpc>
              <a:spcBef>
                <a:spcPts val="400"/>
              </a:spcBef>
              <a:spcAft>
                <a:spcPts val="0"/>
              </a:spcAft>
              <a:buClr>
                <a:srgbClr val="DBF5FF"/>
              </a:buClr>
              <a:buSzPts val="1900"/>
              <a:buNone/>
            </a:pPr>
            <a:endParaRPr sz="1900" b="1"/>
          </a:p>
          <a:p>
            <a:pPr marL="0" lvl="0" indent="0" algn="l" rtl="0">
              <a:lnSpc>
                <a:spcPct val="100000"/>
              </a:lnSpc>
              <a:spcBef>
                <a:spcPts val="400"/>
              </a:spcBef>
              <a:spcAft>
                <a:spcPts val="0"/>
              </a:spcAft>
              <a:buClr>
                <a:srgbClr val="DBF5FF"/>
              </a:buClr>
              <a:buSzPts val="1900"/>
              <a:buNone/>
            </a:pPr>
            <a:r>
              <a:rPr lang="en-US" sz="1900" b="1"/>
              <a:t>Main Street Tax Certainty Act</a:t>
            </a:r>
            <a:endParaRPr/>
          </a:p>
          <a:p>
            <a:pPr marL="0" lvl="0" indent="0" algn="l" rtl="0">
              <a:lnSpc>
                <a:spcPct val="100000"/>
              </a:lnSpc>
              <a:spcBef>
                <a:spcPts val="400"/>
              </a:spcBef>
              <a:spcAft>
                <a:spcPts val="0"/>
              </a:spcAft>
              <a:buClr>
                <a:srgbClr val="DBF5FF"/>
              </a:buClr>
              <a:buSzPts val="1900"/>
              <a:buNone/>
            </a:pPr>
            <a:endParaRPr sz="1900" b="1"/>
          </a:p>
          <a:p>
            <a:pPr marL="0" lvl="0" indent="0" algn="l" rtl="0">
              <a:lnSpc>
                <a:spcPct val="100000"/>
              </a:lnSpc>
              <a:spcBef>
                <a:spcPts val="400"/>
              </a:spcBef>
              <a:spcAft>
                <a:spcPts val="0"/>
              </a:spcAft>
              <a:buClr>
                <a:srgbClr val="DBF5FF"/>
              </a:buClr>
              <a:buSzPts val="1900"/>
              <a:buNone/>
            </a:pPr>
            <a:r>
              <a:rPr lang="en-US" sz="1900" b="1"/>
              <a:t>Prove It Act</a:t>
            </a:r>
            <a:endParaRPr/>
          </a:p>
          <a:p>
            <a:pPr marL="0" lvl="0" indent="0" algn="l" rtl="0">
              <a:lnSpc>
                <a:spcPct val="100000"/>
              </a:lnSpc>
              <a:spcBef>
                <a:spcPts val="400"/>
              </a:spcBef>
              <a:spcAft>
                <a:spcPts val="0"/>
              </a:spcAft>
              <a:buClr>
                <a:srgbClr val="DBF5FF"/>
              </a:buClr>
              <a:buSzPts val="1900"/>
              <a:buNone/>
            </a:pPr>
            <a:endParaRPr sz="1900" b="1"/>
          </a:p>
          <a:p>
            <a:pPr marL="0" lvl="0" indent="0" algn="l" rtl="0">
              <a:lnSpc>
                <a:spcPct val="100000"/>
              </a:lnSpc>
              <a:spcBef>
                <a:spcPts val="400"/>
              </a:spcBef>
              <a:spcAft>
                <a:spcPts val="0"/>
              </a:spcAft>
              <a:buClr>
                <a:srgbClr val="DBF5FF"/>
              </a:buClr>
              <a:buSzPts val="1900"/>
              <a:buNone/>
            </a:pPr>
            <a:r>
              <a:rPr lang="en-US" sz="1900" b="1"/>
              <a:t>Promote and Defend Free Enterprise</a:t>
            </a:r>
            <a:endParaRPr/>
          </a:p>
          <a:p>
            <a:pPr marL="0" lvl="0" indent="0" algn="l" rtl="0">
              <a:lnSpc>
                <a:spcPct val="100000"/>
              </a:lnSpc>
              <a:spcBef>
                <a:spcPts val="400"/>
              </a:spcBef>
              <a:spcAft>
                <a:spcPts val="0"/>
              </a:spcAft>
              <a:buClr>
                <a:srgbClr val="DBF5FF"/>
              </a:buClr>
              <a:buSzPts val="1600"/>
              <a:buNone/>
            </a:pPr>
            <a:endParaRPr sz="1600"/>
          </a:p>
        </p:txBody>
      </p:sp>
      <p:pic>
        <p:nvPicPr>
          <p:cNvPr id="363" name="Google Shape;363;g272230e7e2c_2_84"/>
          <p:cNvPicPr preferRelativeResize="0"/>
          <p:nvPr/>
        </p:nvPicPr>
        <p:blipFill rotWithShape="1">
          <a:blip r:embed="rId3">
            <a:alphaModFix/>
          </a:blip>
          <a:srcRect/>
          <a:stretch/>
        </p:blipFill>
        <p:spPr>
          <a:xfrm>
            <a:off x="6435232" y="2320360"/>
            <a:ext cx="5560728" cy="3907208"/>
          </a:xfrm>
          <a:prstGeom prst="rect">
            <a:avLst/>
          </a:prstGeom>
          <a:noFill/>
          <a:ln>
            <a:noFill/>
          </a:ln>
        </p:spPr>
      </p:pic>
      <p:sp>
        <p:nvSpPr>
          <p:cNvPr id="364" name="Google Shape;364;g272230e7e2c_2_84"/>
          <p:cNvSpPr txBox="1"/>
          <p:nvPr/>
        </p:nvSpPr>
        <p:spPr>
          <a:xfrm>
            <a:off x="6531715" y="1824415"/>
            <a:ext cx="5191183" cy="410369"/>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900">
                <a:solidFill>
                  <a:srgbClr val="DBF5FF"/>
                </a:solidFill>
                <a:latin typeface="Arial"/>
                <a:ea typeface="Arial"/>
                <a:cs typeface="Arial"/>
                <a:sym typeface="Arial"/>
              </a:rPr>
              <a:t>Americans trust small business!</a:t>
            </a:r>
            <a:endParaRPr sz="19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72230e7e2c_2_91"/>
          <p:cNvSpPr txBox="1">
            <a:spLocks noGrp="1"/>
          </p:cNvSpPr>
          <p:nvPr>
            <p:ph type="body" idx="1"/>
          </p:nvPr>
        </p:nvSpPr>
        <p:spPr>
          <a:xfrm>
            <a:off x="0" y="0"/>
            <a:ext cx="7918764" cy="6011501"/>
          </a:xfrm>
          <a:prstGeom prst="rect">
            <a:avLst/>
          </a:prstGeom>
          <a:noFill/>
          <a:ln>
            <a:noFill/>
          </a:ln>
        </p:spPr>
        <p:txBody>
          <a:bodyPr spcFirstLastPara="1" wrap="square" lIns="304800" tIns="121900" rIns="0" bIns="0" anchor="ctr" anchorCtr="0">
            <a:noAutofit/>
          </a:bodyPr>
          <a:lstStyle/>
          <a:p>
            <a:pPr marL="0" lvl="0" indent="0" algn="l" rtl="0">
              <a:lnSpc>
                <a:spcPct val="104999"/>
              </a:lnSpc>
              <a:spcBef>
                <a:spcPts val="0"/>
              </a:spcBef>
              <a:spcAft>
                <a:spcPts val="0"/>
              </a:spcAft>
              <a:buClr>
                <a:srgbClr val="DBF5FF"/>
              </a:buClr>
              <a:buSzPts val="5300"/>
              <a:buNone/>
            </a:pPr>
            <a:r>
              <a:rPr lang="en-US"/>
              <a:t>Thank you</a:t>
            </a:r>
            <a:endParaRPr/>
          </a:p>
          <a:p>
            <a:pPr marL="0" lvl="0" indent="0" algn="l" rtl="0">
              <a:lnSpc>
                <a:spcPct val="100000"/>
              </a:lnSpc>
              <a:spcBef>
                <a:spcPts val="0"/>
              </a:spcBef>
              <a:spcAft>
                <a:spcPts val="0"/>
              </a:spcAft>
              <a:buClr>
                <a:srgbClr val="DBF5FF"/>
              </a:buClr>
              <a:buSzPts val="1600"/>
              <a:buNone/>
            </a:pPr>
            <a:endParaRPr sz="1600"/>
          </a:p>
          <a:p>
            <a:pPr marL="0" lvl="0" indent="0" algn="l" rtl="0">
              <a:lnSpc>
                <a:spcPct val="100000"/>
              </a:lnSpc>
              <a:spcBef>
                <a:spcPts val="0"/>
              </a:spcBef>
              <a:spcAft>
                <a:spcPts val="0"/>
              </a:spcAft>
              <a:buClr>
                <a:srgbClr val="DBF5FF"/>
              </a:buClr>
              <a:buSzPts val="1600"/>
              <a:buNone/>
            </a:pPr>
            <a:r>
              <a:rPr lang="en-US" sz="1600"/>
              <a:t>Jennings Imel</a:t>
            </a:r>
            <a:endParaRPr/>
          </a:p>
          <a:p>
            <a:pPr marL="0" lvl="0" indent="0" algn="l" rtl="0">
              <a:lnSpc>
                <a:spcPct val="100000"/>
              </a:lnSpc>
              <a:spcBef>
                <a:spcPts val="0"/>
              </a:spcBef>
              <a:spcAft>
                <a:spcPts val="0"/>
              </a:spcAft>
              <a:buClr>
                <a:srgbClr val="DBF5FF"/>
              </a:buClr>
              <a:buSzPts val="1600"/>
              <a:buNone/>
            </a:pPr>
            <a:r>
              <a:rPr lang="en-US" sz="1600"/>
              <a:t>Vice President, Western Region</a:t>
            </a:r>
            <a:endParaRPr/>
          </a:p>
          <a:p>
            <a:pPr marL="0" lvl="0" indent="0" algn="l" rtl="0">
              <a:lnSpc>
                <a:spcPct val="100000"/>
              </a:lnSpc>
              <a:spcBef>
                <a:spcPts val="0"/>
              </a:spcBef>
              <a:spcAft>
                <a:spcPts val="0"/>
              </a:spcAft>
              <a:buClr>
                <a:srgbClr val="DBF5FF"/>
              </a:buClr>
              <a:buSzPts val="1600"/>
              <a:buNone/>
            </a:pPr>
            <a:r>
              <a:rPr lang="en-US" sz="1600"/>
              <a:t>U.S. Chamber Government Affairs</a:t>
            </a:r>
            <a:endParaRPr/>
          </a:p>
          <a:p>
            <a:pPr marL="0" lvl="0" indent="0" algn="l" rtl="0">
              <a:lnSpc>
                <a:spcPct val="100000"/>
              </a:lnSpc>
              <a:spcBef>
                <a:spcPts val="0"/>
              </a:spcBef>
              <a:spcAft>
                <a:spcPts val="0"/>
              </a:spcAft>
              <a:buClr>
                <a:srgbClr val="DBF5FF"/>
              </a:buClr>
              <a:buSzPts val="1600"/>
              <a:buNone/>
            </a:pPr>
            <a:r>
              <a:rPr lang="en-US" sz="1600"/>
              <a:t>jimel@uschamber.com</a:t>
            </a:r>
            <a:endParaRPr/>
          </a:p>
          <a:p>
            <a:pPr marL="0" lvl="0" indent="0" algn="l" rtl="0">
              <a:lnSpc>
                <a:spcPct val="100000"/>
              </a:lnSpc>
              <a:spcBef>
                <a:spcPts val="0"/>
              </a:spcBef>
              <a:spcAft>
                <a:spcPts val="0"/>
              </a:spcAft>
              <a:buClr>
                <a:srgbClr val="DBF5FF"/>
              </a:buClr>
              <a:buSzPts val="1600"/>
              <a:buNone/>
            </a:pPr>
            <a:r>
              <a:rPr lang="en-US" sz="1600"/>
              <a:t>818-321-1883</a:t>
            </a:r>
            <a:endParaRPr/>
          </a:p>
          <a:p>
            <a:pPr marL="0" lvl="0" indent="0" algn="l" rtl="0">
              <a:lnSpc>
                <a:spcPct val="104999"/>
              </a:lnSpc>
              <a:spcBef>
                <a:spcPts val="0"/>
              </a:spcBef>
              <a:spcAft>
                <a:spcPts val="0"/>
              </a:spcAft>
              <a:buClr>
                <a:srgbClr val="DBF5FF"/>
              </a:buClr>
              <a:buSzPts val="53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e03acfc112_2_96"/>
          <p:cNvSpPr txBox="1">
            <a:spLocks noGrp="1"/>
          </p:cNvSpPr>
          <p:nvPr>
            <p:ph type="ctrTitle"/>
          </p:nvPr>
        </p:nvSpPr>
        <p:spPr>
          <a:xfrm>
            <a:off x="490080" y="779874"/>
            <a:ext cx="8759400" cy="1828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Palatino Linotype"/>
              <a:buNone/>
            </a:pPr>
            <a:r>
              <a:rPr lang="en-US" sz="5400"/>
              <a:t>STATE OF THE CITY 2024</a:t>
            </a:r>
            <a:endParaRPr sz="4800"/>
          </a:p>
        </p:txBody>
      </p:sp>
      <p:sp>
        <p:nvSpPr>
          <p:cNvPr id="376" name="Google Shape;376;g2e03acfc112_2_96"/>
          <p:cNvSpPr txBox="1">
            <a:spLocks noGrp="1"/>
          </p:cNvSpPr>
          <p:nvPr>
            <p:ph type="subTitle" idx="1"/>
          </p:nvPr>
        </p:nvSpPr>
        <p:spPr>
          <a:xfrm>
            <a:off x="490081" y="4573050"/>
            <a:ext cx="5223600" cy="3297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F1EEDB"/>
              </a:buClr>
              <a:buSzPts val="2100"/>
              <a:buNone/>
            </a:pPr>
            <a:r>
              <a:rPr lang="en-US" i="1"/>
              <a:t>Presented by</a:t>
            </a:r>
            <a:endParaRPr/>
          </a:p>
        </p:txBody>
      </p:sp>
      <p:sp>
        <p:nvSpPr>
          <p:cNvPr id="377" name="Google Shape;377;g2e03acfc112_2_96"/>
          <p:cNvSpPr txBox="1">
            <a:spLocks noGrp="1"/>
          </p:cNvSpPr>
          <p:nvPr>
            <p:ph type="body" idx="4294967295"/>
          </p:nvPr>
        </p:nvSpPr>
        <p:spPr>
          <a:xfrm>
            <a:off x="490081" y="2608672"/>
            <a:ext cx="8020200" cy="88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200"/>
              <a:buNone/>
            </a:pPr>
            <a:r>
              <a:rPr lang="en-US" sz="4200" b="1">
                <a:solidFill>
                  <a:schemeClr val="lt1"/>
                </a:solidFill>
                <a:latin typeface="Palatino Linotype"/>
                <a:ea typeface="Palatino Linotype"/>
                <a:cs typeface="Palatino Linotype"/>
                <a:sym typeface="Palatino Linotype"/>
              </a:rPr>
              <a:t>Planting the SEEDS of Success</a:t>
            </a:r>
            <a:endParaRPr/>
          </a:p>
        </p:txBody>
      </p:sp>
      <p:pic>
        <p:nvPicPr>
          <p:cNvPr id="378" name="Google Shape;378;g2e03acfc112_2_96"/>
          <p:cNvPicPr preferRelativeResize="0"/>
          <p:nvPr/>
        </p:nvPicPr>
        <p:blipFill rotWithShape="1">
          <a:blip r:embed="rId3">
            <a:alphaModFix/>
          </a:blip>
          <a:srcRect/>
          <a:stretch/>
        </p:blipFill>
        <p:spPr>
          <a:xfrm>
            <a:off x="1821266" y="5246807"/>
            <a:ext cx="2561271" cy="712286"/>
          </a:xfrm>
          <a:prstGeom prst="rect">
            <a:avLst/>
          </a:prstGeom>
          <a:noFill/>
          <a:ln>
            <a:noFill/>
          </a:ln>
        </p:spPr>
      </p:pic>
      <p:pic>
        <p:nvPicPr>
          <p:cNvPr id="379" name="Google Shape;379;g2e03acfc112_2_96"/>
          <p:cNvPicPr preferRelativeResize="0"/>
          <p:nvPr/>
        </p:nvPicPr>
        <p:blipFill rotWithShape="1">
          <a:blip r:embed="rId4">
            <a:alphaModFix/>
          </a:blip>
          <a:srcRect l="661" r="670"/>
          <a:stretch/>
        </p:blipFill>
        <p:spPr>
          <a:xfrm>
            <a:off x="490081" y="4929431"/>
            <a:ext cx="1159686" cy="1347035"/>
          </a:xfrm>
          <a:prstGeom prst="rect">
            <a:avLst/>
          </a:prstGeom>
          <a:noFill/>
          <a:ln>
            <a:noFill/>
          </a:ln>
        </p:spPr>
      </p:pic>
      <p:pic>
        <p:nvPicPr>
          <p:cNvPr id="380" name="Google Shape;380;g2e03acfc112_2_96" descr="A tree with roots on a black background&#10;&#10;Description automatically generated"/>
          <p:cNvPicPr preferRelativeResize="0"/>
          <p:nvPr/>
        </p:nvPicPr>
        <p:blipFill rotWithShape="1">
          <a:blip r:embed="rId5">
            <a:alphaModFix/>
          </a:blip>
          <a:srcRect/>
          <a:stretch/>
        </p:blipFill>
        <p:spPr>
          <a:xfrm>
            <a:off x="8237229" y="-86059"/>
            <a:ext cx="6509307" cy="8091964"/>
          </a:xfrm>
          <a:prstGeom prst="rect">
            <a:avLst/>
          </a:prstGeom>
          <a:noFill/>
          <a:ln>
            <a:noFill/>
          </a:ln>
        </p:spPr>
      </p:pic>
      <p:pic>
        <p:nvPicPr>
          <p:cNvPr id="381" name="Google Shape;381;g2e03acfc112_2_96" descr="A tree with leaves and roots&#10;&#10;Description automatically generated"/>
          <p:cNvPicPr preferRelativeResize="0"/>
          <p:nvPr/>
        </p:nvPicPr>
        <p:blipFill rotWithShape="1">
          <a:blip r:embed="rId6">
            <a:alphaModFix/>
          </a:blip>
          <a:srcRect/>
          <a:stretch/>
        </p:blipFill>
        <p:spPr>
          <a:xfrm>
            <a:off x="8237229" y="-86059"/>
            <a:ext cx="6509307" cy="8091964"/>
          </a:xfrm>
          <a:prstGeom prst="rect">
            <a:avLst/>
          </a:prstGeom>
          <a:noFill/>
          <a:ln>
            <a:noFill/>
          </a:ln>
        </p:spPr>
      </p:pic>
      <p:pic>
        <p:nvPicPr>
          <p:cNvPr id="382" name="Google Shape;382;g2e03acfc112_2_96" descr="A tree with leaves and roots&#10;&#10;Description automatically generated"/>
          <p:cNvPicPr preferRelativeResize="0"/>
          <p:nvPr/>
        </p:nvPicPr>
        <p:blipFill rotWithShape="1">
          <a:blip r:embed="rId7">
            <a:alphaModFix/>
          </a:blip>
          <a:srcRect/>
          <a:stretch/>
        </p:blipFill>
        <p:spPr>
          <a:xfrm>
            <a:off x="8237229" y="-86059"/>
            <a:ext cx="6509307" cy="8091964"/>
          </a:xfrm>
          <a:prstGeom prst="rect">
            <a:avLst/>
          </a:prstGeom>
          <a:noFill/>
          <a:ln>
            <a:noFill/>
          </a:ln>
        </p:spPr>
      </p:pic>
      <p:pic>
        <p:nvPicPr>
          <p:cNvPr id="383" name="Google Shape;383;g2e03acfc112_2_96" descr="A tree with colorful leaves and roots&#10;&#10;Description automatically generated"/>
          <p:cNvPicPr preferRelativeResize="0"/>
          <p:nvPr/>
        </p:nvPicPr>
        <p:blipFill rotWithShape="1">
          <a:blip r:embed="rId8">
            <a:alphaModFix/>
          </a:blip>
          <a:srcRect/>
          <a:stretch/>
        </p:blipFill>
        <p:spPr>
          <a:xfrm>
            <a:off x="8237229" y="-86059"/>
            <a:ext cx="6509307" cy="8091964"/>
          </a:xfrm>
          <a:prstGeom prst="rect">
            <a:avLst/>
          </a:prstGeom>
          <a:noFill/>
          <a:ln>
            <a:noFill/>
          </a:ln>
        </p:spPr>
      </p:pic>
      <p:pic>
        <p:nvPicPr>
          <p:cNvPr id="384" name="Google Shape;384;g2e03acfc112_2_96" descr="A tree with colorful leaves and roots&#10;&#10;Description automatically generated"/>
          <p:cNvPicPr preferRelativeResize="0"/>
          <p:nvPr/>
        </p:nvPicPr>
        <p:blipFill rotWithShape="1">
          <a:blip r:embed="rId9">
            <a:alphaModFix/>
          </a:blip>
          <a:srcRect/>
          <a:stretch/>
        </p:blipFill>
        <p:spPr>
          <a:xfrm>
            <a:off x="8236392" y="-86059"/>
            <a:ext cx="6510530" cy="8093476"/>
          </a:xfrm>
          <a:prstGeom prst="rect">
            <a:avLst/>
          </a:prstGeom>
          <a:noFill/>
          <a:ln>
            <a:noFill/>
          </a:ln>
        </p:spPr>
      </p:pic>
      <p:pic>
        <p:nvPicPr>
          <p:cNvPr id="385" name="Google Shape;385;g2e03acfc112_2_96" descr="A tree with colorful leaves and roots&#10;&#10;Description automatically generated"/>
          <p:cNvPicPr preferRelativeResize="0"/>
          <p:nvPr/>
        </p:nvPicPr>
        <p:blipFill rotWithShape="1">
          <a:blip r:embed="rId10">
            <a:alphaModFix/>
          </a:blip>
          <a:srcRect/>
          <a:stretch/>
        </p:blipFill>
        <p:spPr>
          <a:xfrm>
            <a:off x="8237229" y="-86059"/>
            <a:ext cx="6509690" cy="8092439"/>
          </a:xfrm>
          <a:prstGeom prst="rect">
            <a:avLst/>
          </a:prstGeom>
          <a:noFill/>
          <a:ln>
            <a:noFill/>
          </a:ln>
        </p:spPr>
      </p:pic>
      <p:sp>
        <p:nvSpPr>
          <p:cNvPr id="386" name="Google Shape;386;g2e03acfc112_2_96"/>
          <p:cNvSpPr txBox="1"/>
          <p:nvPr/>
        </p:nvSpPr>
        <p:spPr>
          <a:xfrm>
            <a:off x="490075" y="3309763"/>
            <a:ext cx="8249400" cy="562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800" b="1">
                <a:solidFill>
                  <a:srgbClr val="F1EEDB"/>
                </a:solidFill>
                <a:latin typeface="Palatino Linotype"/>
                <a:ea typeface="Palatino Linotype"/>
                <a:cs typeface="Palatino Linotype"/>
                <a:sym typeface="Palatino Linotype"/>
              </a:rPr>
              <a:t>Growing from our past; Nurturing for our future</a:t>
            </a:r>
            <a:endParaRPr sz="2800" b="1">
              <a:solidFill>
                <a:srgbClr val="F1EEDB"/>
              </a:solidFill>
              <a:latin typeface="Palatino Linotype"/>
              <a:ea typeface="Palatino Linotype"/>
              <a:cs typeface="Palatino Linotype"/>
              <a:sym typeface="Palatino Linotype"/>
            </a:endParaRPr>
          </a:p>
          <a:p>
            <a:pPr marL="0" marR="0" lvl="0" indent="0" algn="l" rtl="0">
              <a:lnSpc>
                <a:spcPct val="90000"/>
              </a:lnSpc>
              <a:spcBef>
                <a:spcPts val="0"/>
              </a:spcBef>
              <a:spcAft>
                <a:spcPts val="0"/>
              </a:spcAft>
              <a:buClr>
                <a:srgbClr val="F1EEDB"/>
              </a:buClr>
              <a:buSzPts val="1400"/>
              <a:buFont typeface="Arial"/>
              <a:buNone/>
            </a:pPr>
            <a:endParaRPr>
              <a:solidFill>
                <a:srgbClr val="F1EEDB"/>
              </a:solidFill>
              <a:latin typeface="Palatino Linotype"/>
              <a:ea typeface="Palatino Linotype"/>
              <a:cs typeface="Palatino Linotype"/>
              <a:sym typeface="Palatino Linotyp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childTnLst>
                                </p:cTn>
                              </p:par>
                              <p:par>
                                <p:cTn id="8" presetID="10" presetClass="entr" presetSubtype="0" fill="hold" nodeType="withEffect">
                                  <p:stCondLst>
                                    <p:cond delay="1500"/>
                                  </p:stCondLst>
                                  <p:childTnLst>
                                    <p:set>
                                      <p:cBhvr>
                                        <p:cTn id="9" dur="1" fill="hold">
                                          <p:stCondLst>
                                            <p:cond delay="0"/>
                                          </p:stCondLst>
                                        </p:cTn>
                                        <p:tgtEl>
                                          <p:spTgt spid="382"/>
                                        </p:tgtEl>
                                        <p:attrNameLst>
                                          <p:attrName>style.visibility</p:attrName>
                                        </p:attrNameLst>
                                      </p:cBhvr>
                                      <p:to>
                                        <p:strVal val="visible"/>
                                      </p:to>
                                    </p:set>
                                    <p:animEffect transition="in" filter="fade">
                                      <p:cBhvr>
                                        <p:cTn id="10" dur="1000"/>
                                        <p:tgtEl>
                                          <p:spTgt spid="382"/>
                                        </p:tgtEl>
                                      </p:cBhvr>
                                    </p:animEffect>
                                  </p:childTnLst>
                                </p:cTn>
                              </p:par>
                              <p:par>
                                <p:cTn id="11" presetID="10" presetClass="entr" presetSubtype="0" fill="hold" nodeType="withEffect">
                                  <p:stCondLst>
                                    <p:cond delay="2500"/>
                                  </p:stCondLst>
                                  <p:childTnLst>
                                    <p:set>
                                      <p:cBhvr>
                                        <p:cTn id="12" dur="1" fill="hold">
                                          <p:stCondLst>
                                            <p:cond delay="0"/>
                                          </p:stCondLst>
                                        </p:cTn>
                                        <p:tgtEl>
                                          <p:spTgt spid="383"/>
                                        </p:tgtEl>
                                        <p:attrNameLst>
                                          <p:attrName>style.visibility</p:attrName>
                                        </p:attrNameLst>
                                      </p:cBhvr>
                                      <p:to>
                                        <p:strVal val="visible"/>
                                      </p:to>
                                    </p:set>
                                    <p:animEffect transition="in" filter="fade">
                                      <p:cBhvr>
                                        <p:cTn id="13" dur="1000"/>
                                        <p:tgtEl>
                                          <p:spTgt spid="383"/>
                                        </p:tgtEl>
                                      </p:cBhvr>
                                    </p:animEffect>
                                  </p:childTnLst>
                                </p:cTn>
                              </p:par>
                              <p:par>
                                <p:cTn id="14" presetID="10" presetClass="entr" presetSubtype="0" fill="hold" nodeType="withEffect">
                                  <p:stCondLst>
                                    <p:cond delay="3500"/>
                                  </p:stCondLst>
                                  <p:childTnLst>
                                    <p:set>
                                      <p:cBhvr>
                                        <p:cTn id="15" dur="1" fill="hold">
                                          <p:stCondLst>
                                            <p:cond delay="0"/>
                                          </p:stCondLst>
                                        </p:cTn>
                                        <p:tgtEl>
                                          <p:spTgt spid="384"/>
                                        </p:tgtEl>
                                        <p:attrNameLst>
                                          <p:attrName>style.visibility</p:attrName>
                                        </p:attrNameLst>
                                      </p:cBhvr>
                                      <p:to>
                                        <p:strVal val="visible"/>
                                      </p:to>
                                    </p:set>
                                    <p:animEffect transition="in" filter="fade">
                                      <p:cBhvr>
                                        <p:cTn id="16" dur="1000"/>
                                        <p:tgtEl>
                                          <p:spTgt spid="384"/>
                                        </p:tgtEl>
                                      </p:cBhvr>
                                    </p:animEffect>
                                  </p:childTnLst>
                                </p:cTn>
                              </p:par>
                              <p:par>
                                <p:cTn id="17" presetID="10" presetClass="entr" presetSubtype="0" fill="hold" nodeType="withEffect">
                                  <p:stCondLst>
                                    <p:cond delay="4500"/>
                                  </p:stCondLst>
                                  <p:childTnLst>
                                    <p:set>
                                      <p:cBhvr>
                                        <p:cTn id="18" dur="1" fill="hold">
                                          <p:stCondLst>
                                            <p:cond delay="0"/>
                                          </p:stCondLst>
                                        </p:cTn>
                                        <p:tgtEl>
                                          <p:spTgt spid="385"/>
                                        </p:tgtEl>
                                        <p:attrNameLst>
                                          <p:attrName>style.visibility</p:attrName>
                                        </p:attrNameLst>
                                      </p:cBhvr>
                                      <p:to>
                                        <p:strVal val="visible"/>
                                      </p:to>
                                    </p:set>
                                    <p:animEffect transition="in" filter="fade">
                                      <p:cBhvr>
                                        <p:cTn id="19"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
          <p:cNvSpPr txBox="1">
            <a:spLocks noGrp="1"/>
          </p:cNvSpPr>
          <p:nvPr>
            <p:ph type="ctrTitle"/>
          </p:nvPr>
        </p:nvSpPr>
        <p:spPr>
          <a:xfrm>
            <a:off x="260753" y="303470"/>
            <a:ext cx="11719047" cy="51037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98666"/>
              <a:buFont typeface="Palatino Linotype"/>
              <a:buNone/>
            </a:pPr>
            <a:r>
              <a:rPr lang="en-US"/>
              <a:t>Event Sponsors</a:t>
            </a:r>
            <a:endParaRPr/>
          </a:p>
        </p:txBody>
      </p:sp>
      <p:pic>
        <p:nvPicPr>
          <p:cNvPr id="219" name="Google Shape;219;p2" descr="A picture containing text, clipart&#10;&#10;Description automatically generated"/>
          <p:cNvPicPr preferRelativeResize="0">
            <a:picLocks noGrp="1"/>
          </p:cNvPicPr>
          <p:nvPr>
            <p:ph type="body" idx="1"/>
          </p:nvPr>
        </p:nvPicPr>
        <p:blipFill rotWithShape="1">
          <a:blip r:embed="rId3">
            <a:alphaModFix/>
          </a:blip>
          <a:srcRect/>
          <a:stretch/>
        </p:blipFill>
        <p:spPr>
          <a:xfrm>
            <a:off x="7460050" y="2891550"/>
            <a:ext cx="4345500" cy="1143000"/>
          </a:xfrm>
          <a:prstGeom prst="rect">
            <a:avLst/>
          </a:prstGeom>
          <a:noFill/>
          <a:ln>
            <a:noFill/>
          </a:ln>
        </p:spPr>
      </p:pic>
      <p:pic>
        <p:nvPicPr>
          <p:cNvPr id="220" name="Google Shape;220;p2" descr="Logo&#10;&#10;Description automatically generated with medium confidence"/>
          <p:cNvPicPr preferRelativeResize="0"/>
          <p:nvPr/>
        </p:nvPicPr>
        <p:blipFill rotWithShape="1">
          <a:blip r:embed="rId4">
            <a:alphaModFix/>
          </a:blip>
          <a:srcRect/>
          <a:stretch/>
        </p:blipFill>
        <p:spPr>
          <a:xfrm>
            <a:off x="581190" y="4176574"/>
            <a:ext cx="5249222" cy="1143065"/>
          </a:xfrm>
          <a:prstGeom prst="rect">
            <a:avLst/>
          </a:prstGeom>
          <a:noFill/>
          <a:ln>
            <a:noFill/>
          </a:ln>
        </p:spPr>
      </p:pic>
      <p:pic>
        <p:nvPicPr>
          <p:cNvPr id="221" name="Google Shape;221;p2" descr="Logo, company name&#10;&#10;Description automatically generated"/>
          <p:cNvPicPr preferRelativeResize="0"/>
          <p:nvPr/>
        </p:nvPicPr>
        <p:blipFill rotWithShape="1">
          <a:blip r:embed="rId5">
            <a:alphaModFix/>
          </a:blip>
          <a:srcRect l="10159" r="21277" b="3786"/>
          <a:stretch/>
        </p:blipFill>
        <p:spPr>
          <a:xfrm>
            <a:off x="581190" y="1774337"/>
            <a:ext cx="2821025" cy="2978900"/>
          </a:xfrm>
          <a:prstGeom prst="rect">
            <a:avLst/>
          </a:prstGeom>
          <a:noFill/>
          <a:ln>
            <a:noFill/>
          </a:ln>
        </p:spPr>
      </p:pic>
      <p:pic>
        <p:nvPicPr>
          <p:cNvPr id="222" name="Google Shape;222;p2" descr="Logo&#10;&#10;Description automatically generated"/>
          <p:cNvPicPr preferRelativeResize="0"/>
          <p:nvPr/>
        </p:nvPicPr>
        <p:blipFill rotWithShape="1">
          <a:blip r:embed="rId6">
            <a:alphaModFix/>
          </a:blip>
          <a:srcRect/>
          <a:stretch/>
        </p:blipFill>
        <p:spPr>
          <a:xfrm>
            <a:off x="3359550" y="1377125"/>
            <a:ext cx="4561450" cy="1514425"/>
          </a:xfrm>
          <a:prstGeom prst="rect">
            <a:avLst/>
          </a:prstGeom>
          <a:noFill/>
          <a:ln>
            <a:noFill/>
          </a:ln>
        </p:spPr>
      </p:pic>
      <p:pic>
        <p:nvPicPr>
          <p:cNvPr id="223" name="Google Shape;223;p2" descr="Text&#10;&#10;Description automatically generated"/>
          <p:cNvPicPr preferRelativeResize="0"/>
          <p:nvPr/>
        </p:nvPicPr>
        <p:blipFill rotWithShape="1">
          <a:blip r:embed="rId7">
            <a:alphaModFix/>
          </a:blip>
          <a:srcRect/>
          <a:stretch/>
        </p:blipFill>
        <p:spPr>
          <a:xfrm>
            <a:off x="159449" y="1208000"/>
            <a:ext cx="1182397" cy="1143000"/>
          </a:xfrm>
          <a:prstGeom prst="rect">
            <a:avLst/>
          </a:prstGeom>
          <a:noFill/>
          <a:ln>
            <a:noFill/>
          </a:ln>
        </p:spPr>
      </p:pic>
      <p:pic>
        <p:nvPicPr>
          <p:cNvPr id="224" name="Google Shape;224;p2" descr="Logo, company name&#10;&#10;Description automatically generated"/>
          <p:cNvPicPr preferRelativeResize="0"/>
          <p:nvPr/>
        </p:nvPicPr>
        <p:blipFill rotWithShape="1">
          <a:blip r:embed="rId8">
            <a:alphaModFix/>
          </a:blip>
          <a:srcRect/>
          <a:stretch/>
        </p:blipFill>
        <p:spPr>
          <a:xfrm>
            <a:off x="3985437" y="5476249"/>
            <a:ext cx="2073560" cy="1255701"/>
          </a:xfrm>
          <a:prstGeom prst="rect">
            <a:avLst/>
          </a:prstGeom>
          <a:noFill/>
          <a:ln>
            <a:noFill/>
          </a:ln>
        </p:spPr>
      </p:pic>
      <p:pic>
        <p:nvPicPr>
          <p:cNvPr id="225" name="Google Shape;225;p2" descr="Logo, company name&#10;&#10;Description automatically generated"/>
          <p:cNvPicPr preferRelativeResize="0"/>
          <p:nvPr/>
        </p:nvPicPr>
        <p:blipFill rotWithShape="1">
          <a:blip r:embed="rId9">
            <a:alphaModFix/>
          </a:blip>
          <a:srcRect/>
          <a:stretch/>
        </p:blipFill>
        <p:spPr>
          <a:xfrm>
            <a:off x="10740877" y="5566927"/>
            <a:ext cx="1064661" cy="1255689"/>
          </a:xfrm>
          <a:prstGeom prst="rect">
            <a:avLst/>
          </a:prstGeom>
          <a:noFill/>
          <a:ln>
            <a:noFill/>
          </a:ln>
        </p:spPr>
      </p:pic>
      <p:pic>
        <p:nvPicPr>
          <p:cNvPr id="226" name="Google Shape;226;p2"/>
          <p:cNvPicPr preferRelativeResize="0"/>
          <p:nvPr/>
        </p:nvPicPr>
        <p:blipFill rotWithShape="1">
          <a:blip r:embed="rId10">
            <a:alphaModFix/>
          </a:blip>
          <a:srcRect/>
          <a:stretch/>
        </p:blipFill>
        <p:spPr>
          <a:xfrm>
            <a:off x="9334618" y="4304695"/>
            <a:ext cx="2332720" cy="886819"/>
          </a:xfrm>
          <a:prstGeom prst="rect">
            <a:avLst/>
          </a:prstGeom>
          <a:noFill/>
          <a:ln>
            <a:noFill/>
          </a:ln>
        </p:spPr>
      </p:pic>
      <p:pic>
        <p:nvPicPr>
          <p:cNvPr id="227" name="Google Shape;227;p2"/>
          <p:cNvPicPr preferRelativeResize="0"/>
          <p:nvPr/>
        </p:nvPicPr>
        <p:blipFill>
          <a:blip r:embed="rId11">
            <a:alphaModFix/>
          </a:blip>
          <a:stretch>
            <a:fillRect/>
          </a:stretch>
        </p:blipFill>
        <p:spPr>
          <a:xfrm>
            <a:off x="5925300" y="4334700"/>
            <a:ext cx="3090140" cy="971699"/>
          </a:xfrm>
          <a:prstGeom prst="rect">
            <a:avLst/>
          </a:prstGeom>
          <a:noFill/>
          <a:ln>
            <a:noFill/>
          </a:ln>
        </p:spPr>
      </p:pic>
      <p:pic>
        <p:nvPicPr>
          <p:cNvPr id="228" name="Google Shape;228;p2"/>
          <p:cNvPicPr preferRelativeResize="0"/>
          <p:nvPr/>
        </p:nvPicPr>
        <p:blipFill>
          <a:blip r:embed="rId12">
            <a:alphaModFix/>
          </a:blip>
          <a:stretch>
            <a:fillRect/>
          </a:stretch>
        </p:blipFill>
        <p:spPr>
          <a:xfrm>
            <a:off x="159450" y="5566925"/>
            <a:ext cx="3023600" cy="612800"/>
          </a:xfrm>
          <a:prstGeom prst="rect">
            <a:avLst/>
          </a:prstGeom>
          <a:noFill/>
          <a:ln>
            <a:noFill/>
          </a:ln>
        </p:spPr>
      </p:pic>
      <p:pic>
        <p:nvPicPr>
          <p:cNvPr id="229" name="Google Shape;229;p2"/>
          <p:cNvPicPr preferRelativeResize="0"/>
          <p:nvPr/>
        </p:nvPicPr>
        <p:blipFill>
          <a:blip r:embed="rId13">
            <a:alphaModFix/>
          </a:blip>
          <a:stretch>
            <a:fillRect/>
          </a:stretch>
        </p:blipFill>
        <p:spPr>
          <a:xfrm>
            <a:off x="6665550" y="5606546"/>
            <a:ext cx="2073574" cy="97300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11"/>
          <p:cNvSpPr txBox="1">
            <a:spLocks noGrp="1"/>
          </p:cNvSpPr>
          <p:nvPr>
            <p:ph type="ctrTitle"/>
          </p:nvPr>
        </p:nvSpPr>
        <p:spPr>
          <a:xfrm>
            <a:off x="-338296" y="1600201"/>
            <a:ext cx="7986600" cy="1828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500"/>
              <a:buFont typeface="Palatino Linotype"/>
              <a:buNone/>
            </a:pPr>
            <a:r>
              <a:rPr lang="en-US"/>
              <a:t>Dr. Nancy Young</a:t>
            </a:r>
            <a:endParaRPr/>
          </a:p>
        </p:txBody>
      </p:sp>
      <p:sp>
        <p:nvSpPr>
          <p:cNvPr id="393" name="Google Shape;393;p11"/>
          <p:cNvSpPr txBox="1">
            <a:spLocks noGrp="1"/>
          </p:cNvSpPr>
          <p:nvPr>
            <p:ph type="subTitle" idx="1"/>
          </p:nvPr>
        </p:nvSpPr>
        <p:spPr>
          <a:xfrm>
            <a:off x="-338258" y="3429000"/>
            <a:ext cx="7986600" cy="682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1EEDB"/>
              </a:buClr>
              <a:buSzPts val="2100"/>
              <a:buNone/>
            </a:pPr>
            <a:r>
              <a:rPr lang="en-US" sz="3000"/>
              <a:t>Mayor</a:t>
            </a:r>
            <a:endParaRPr sz="3000"/>
          </a:p>
        </p:txBody>
      </p:sp>
      <p:pic>
        <p:nvPicPr>
          <p:cNvPr id="394" name="Google Shape;394;p11" descr="A picture containing outdoor, tree, person, ground&#10;&#10;Description automatically generated"/>
          <p:cNvPicPr preferRelativeResize="0"/>
          <p:nvPr/>
        </p:nvPicPr>
        <p:blipFill rotWithShape="1">
          <a:blip r:embed="rId3">
            <a:alphaModFix/>
          </a:blip>
          <a:srcRect/>
          <a:stretch/>
        </p:blipFill>
        <p:spPr>
          <a:xfrm>
            <a:off x="6312875" y="685800"/>
            <a:ext cx="5117126" cy="51171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725feb06e4_0_0"/>
          <p:cNvSpPr txBox="1">
            <a:spLocks noGrp="1"/>
          </p:cNvSpPr>
          <p:nvPr>
            <p:ph type="ctrTitle"/>
          </p:nvPr>
        </p:nvSpPr>
        <p:spPr>
          <a:xfrm>
            <a:off x="490080" y="779874"/>
            <a:ext cx="8759400" cy="1828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Palatino Linotype"/>
              <a:buNone/>
            </a:pPr>
            <a:r>
              <a:rPr lang="en-US" sz="5400"/>
              <a:t>STATE OF THE CITY 2024</a:t>
            </a:r>
            <a:endParaRPr sz="4800"/>
          </a:p>
        </p:txBody>
      </p:sp>
      <p:sp>
        <p:nvSpPr>
          <p:cNvPr id="401" name="Google Shape;401;g2725feb06e4_0_0"/>
          <p:cNvSpPr txBox="1">
            <a:spLocks noGrp="1"/>
          </p:cNvSpPr>
          <p:nvPr>
            <p:ph type="subTitle" idx="1"/>
          </p:nvPr>
        </p:nvSpPr>
        <p:spPr>
          <a:xfrm>
            <a:off x="490081" y="4573050"/>
            <a:ext cx="5223600" cy="3297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F1EEDB"/>
              </a:buClr>
              <a:buSzPts val="2100"/>
              <a:buNone/>
            </a:pPr>
            <a:r>
              <a:rPr lang="en-US" i="1"/>
              <a:t>Presented by</a:t>
            </a:r>
            <a:endParaRPr/>
          </a:p>
        </p:txBody>
      </p:sp>
      <p:sp>
        <p:nvSpPr>
          <p:cNvPr id="402" name="Google Shape;402;g2725feb06e4_0_0"/>
          <p:cNvSpPr txBox="1">
            <a:spLocks noGrp="1"/>
          </p:cNvSpPr>
          <p:nvPr>
            <p:ph type="body" idx="4294967295"/>
          </p:nvPr>
        </p:nvSpPr>
        <p:spPr>
          <a:xfrm>
            <a:off x="490081" y="2608672"/>
            <a:ext cx="8020200" cy="88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200"/>
              <a:buNone/>
            </a:pPr>
            <a:r>
              <a:rPr lang="en-US" sz="4200" b="1">
                <a:solidFill>
                  <a:schemeClr val="lt1"/>
                </a:solidFill>
                <a:latin typeface="Palatino Linotype"/>
                <a:ea typeface="Palatino Linotype"/>
                <a:cs typeface="Palatino Linotype"/>
                <a:sym typeface="Palatino Linotype"/>
              </a:rPr>
              <a:t>Planting the SEEDS of Success</a:t>
            </a:r>
            <a:endParaRPr/>
          </a:p>
        </p:txBody>
      </p:sp>
      <p:pic>
        <p:nvPicPr>
          <p:cNvPr id="403" name="Google Shape;403;g2725feb06e4_0_0"/>
          <p:cNvPicPr preferRelativeResize="0"/>
          <p:nvPr/>
        </p:nvPicPr>
        <p:blipFill rotWithShape="1">
          <a:blip r:embed="rId3">
            <a:alphaModFix/>
          </a:blip>
          <a:srcRect/>
          <a:stretch/>
        </p:blipFill>
        <p:spPr>
          <a:xfrm>
            <a:off x="1821266" y="5246807"/>
            <a:ext cx="2561271" cy="712286"/>
          </a:xfrm>
          <a:prstGeom prst="rect">
            <a:avLst/>
          </a:prstGeom>
          <a:noFill/>
          <a:ln>
            <a:noFill/>
          </a:ln>
        </p:spPr>
      </p:pic>
      <p:pic>
        <p:nvPicPr>
          <p:cNvPr id="404" name="Google Shape;404;g2725feb06e4_0_0"/>
          <p:cNvPicPr preferRelativeResize="0"/>
          <p:nvPr/>
        </p:nvPicPr>
        <p:blipFill rotWithShape="1">
          <a:blip r:embed="rId4">
            <a:alphaModFix/>
          </a:blip>
          <a:srcRect l="661" r="670"/>
          <a:stretch/>
        </p:blipFill>
        <p:spPr>
          <a:xfrm>
            <a:off x="490081" y="4929431"/>
            <a:ext cx="1159686" cy="1347035"/>
          </a:xfrm>
          <a:prstGeom prst="rect">
            <a:avLst/>
          </a:prstGeom>
          <a:noFill/>
          <a:ln>
            <a:noFill/>
          </a:ln>
        </p:spPr>
      </p:pic>
      <p:pic>
        <p:nvPicPr>
          <p:cNvPr id="405" name="Google Shape;405;g2725feb06e4_0_0" descr="A tree with roots on a black background&#10;&#10;Description automatically generated"/>
          <p:cNvPicPr preferRelativeResize="0"/>
          <p:nvPr/>
        </p:nvPicPr>
        <p:blipFill rotWithShape="1">
          <a:blip r:embed="rId5">
            <a:alphaModFix/>
          </a:blip>
          <a:srcRect/>
          <a:stretch/>
        </p:blipFill>
        <p:spPr>
          <a:xfrm>
            <a:off x="8237229" y="-86059"/>
            <a:ext cx="6509307" cy="8091964"/>
          </a:xfrm>
          <a:prstGeom prst="rect">
            <a:avLst/>
          </a:prstGeom>
          <a:noFill/>
          <a:ln>
            <a:noFill/>
          </a:ln>
        </p:spPr>
      </p:pic>
      <p:pic>
        <p:nvPicPr>
          <p:cNvPr id="406" name="Google Shape;406;g2725feb06e4_0_0" descr="A tree with leaves and roots&#10;&#10;Description automatically generated"/>
          <p:cNvPicPr preferRelativeResize="0"/>
          <p:nvPr/>
        </p:nvPicPr>
        <p:blipFill rotWithShape="1">
          <a:blip r:embed="rId6">
            <a:alphaModFix/>
          </a:blip>
          <a:srcRect/>
          <a:stretch/>
        </p:blipFill>
        <p:spPr>
          <a:xfrm>
            <a:off x="8237229" y="-86059"/>
            <a:ext cx="6509307" cy="8091964"/>
          </a:xfrm>
          <a:prstGeom prst="rect">
            <a:avLst/>
          </a:prstGeom>
          <a:noFill/>
          <a:ln>
            <a:noFill/>
          </a:ln>
        </p:spPr>
      </p:pic>
      <p:pic>
        <p:nvPicPr>
          <p:cNvPr id="407" name="Google Shape;407;g2725feb06e4_0_0" descr="A tree with leaves and roots&#10;&#10;Description automatically generated"/>
          <p:cNvPicPr preferRelativeResize="0"/>
          <p:nvPr/>
        </p:nvPicPr>
        <p:blipFill rotWithShape="1">
          <a:blip r:embed="rId7">
            <a:alphaModFix/>
          </a:blip>
          <a:srcRect/>
          <a:stretch/>
        </p:blipFill>
        <p:spPr>
          <a:xfrm>
            <a:off x="8237229" y="-86059"/>
            <a:ext cx="6509307" cy="8091964"/>
          </a:xfrm>
          <a:prstGeom prst="rect">
            <a:avLst/>
          </a:prstGeom>
          <a:noFill/>
          <a:ln>
            <a:noFill/>
          </a:ln>
        </p:spPr>
      </p:pic>
      <p:pic>
        <p:nvPicPr>
          <p:cNvPr id="408" name="Google Shape;408;g2725feb06e4_0_0" descr="A tree with colorful leaves and roots&#10;&#10;Description automatically generated"/>
          <p:cNvPicPr preferRelativeResize="0"/>
          <p:nvPr/>
        </p:nvPicPr>
        <p:blipFill rotWithShape="1">
          <a:blip r:embed="rId8">
            <a:alphaModFix/>
          </a:blip>
          <a:srcRect/>
          <a:stretch/>
        </p:blipFill>
        <p:spPr>
          <a:xfrm>
            <a:off x="8237229" y="-86059"/>
            <a:ext cx="6509307" cy="8091964"/>
          </a:xfrm>
          <a:prstGeom prst="rect">
            <a:avLst/>
          </a:prstGeom>
          <a:noFill/>
          <a:ln>
            <a:noFill/>
          </a:ln>
        </p:spPr>
      </p:pic>
      <p:pic>
        <p:nvPicPr>
          <p:cNvPr id="409" name="Google Shape;409;g2725feb06e4_0_0" descr="A tree with colorful leaves and roots&#10;&#10;Description automatically generated"/>
          <p:cNvPicPr preferRelativeResize="0"/>
          <p:nvPr/>
        </p:nvPicPr>
        <p:blipFill rotWithShape="1">
          <a:blip r:embed="rId9">
            <a:alphaModFix/>
          </a:blip>
          <a:srcRect/>
          <a:stretch/>
        </p:blipFill>
        <p:spPr>
          <a:xfrm>
            <a:off x="8236392" y="-86059"/>
            <a:ext cx="6510530" cy="8093476"/>
          </a:xfrm>
          <a:prstGeom prst="rect">
            <a:avLst/>
          </a:prstGeom>
          <a:noFill/>
          <a:ln>
            <a:noFill/>
          </a:ln>
        </p:spPr>
      </p:pic>
      <p:pic>
        <p:nvPicPr>
          <p:cNvPr id="410" name="Google Shape;410;g2725feb06e4_0_0" descr="A tree with colorful leaves and roots&#10;&#10;Description automatically generated"/>
          <p:cNvPicPr preferRelativeResize="0"/>
          <p:nvPr/>
        </p:nvPicPr>
        <p:blipFill rotWithShape="1">
          <a:blip r:embed="rId10">
            <a:alphaModFix/>
          </a:blip>
          <a:srcRect/>
          <a:stretch/>
        </p:blipFill>
        <p:spPr>
          <a:xfrm>
            <a:off x="8237229" y="-86059"/>
            <a:ext cx="6509690" cy="8092439"/>
          </a:xfrm>
          <a:prstGeom prst="rect">
            <a:avLst/>
          </a:prstGeom>
          <a:noFill/>
          <a:ln>
            <a:noFill/>
          </a:ln>
        </p:spPr>
      </p:pic>
      <p:sp>
        <p:nvSpPr>
          <p:cNvPr id="411" name="Google Shape;411;g2725feb06e4_0_0"/>
          <p:cNvSpPr txBox="1"/>
          <p:nvPr/>
        </p:nvSpPr>
        <p:spPr>
          <a:xfrm>
            <a:off x="490075" y="3309763"/>
            <a:ext cx="8249400" cy="562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800" b="1">
                <a:solidFill>
                  <a:srgbClr val="F1EEDB"/>
                </a:solidFill>
                <a:latin typeface="Palatino Linotype"/>
                <a:ea typeface="Palatino Linotype"/>
                <a:cs typeface="Palatino Linotype"/>
                <a:sym typeface="Palatino Linotype"/>
              </a:rPr>
              <a:t>Growing from our past; Nurturing for our future</a:t>
            </a:r>
            <a:endParaRPr sz="2800" b="1">
              <a:solidFill>
                <a:srgbClr val="F1EEDB"/>
              </a:solidFill>
              <a:latin typeface="Palatino Linotype"/>
              <a:ea typeface="Palatino Linotype"/>
              <a:cs typeface="Palatino Linotype"/>
              <a:sym typeface="Palatino Linotype"/>
            </a:endParaRPr>
          </a:p>
          <a:p>
            <a:pPr marL="0" marR="0" lvl="0" indent="0" algn="l" rtl="0">
              <a:lnSpc>
                <a:spcPct val="90000"/>
              </a:lnSpc>
              <a:spcBef>
                <a:spcPts val="0"/>
              </a:spcBef>
              <a:spcAft>
                <a:spcPts val="0"/>
              </a:spcAft>
              <a:buClr>
                <a:srgbClr val="F1EEDB"/>
              </a:buClr>
              <a:buSzPts val="1400"/>
              <a:buFont typeface="Arial"/>
              <a:buNone/>
            </a:pPr>
            <a:endParaRPr>
              <a:solidFill>
                <a:srgbClr val="F1EEDB"/>
              </a:solidFill>
              <a:latin typeface="Palatino Linotype"/>
              <a:ea typeface="Palatino Linotype"/>
              <a:cs typeface="Palatino Linotype"/>
              <a:sym typeface="Palatino Linotyp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1000"/>
                                        <p:tgtEl>
                                          <p:spTgt spid="406"/>
                                        </p:tgtEl>
                                      </p:cBhvr>
                                    </p:animEffect>
                                  </p:childTnLst>
                                </p:cTn>
                              </p:par>
                              <p:par>
                                <p:cTn id="8" presetID="10" presetClass="entr" presetSubtype="0" fill="hold" nodeType="withEffect">
                                  <p:stCondLst>
                                    <p:cond delay="1500"/>
                                  </p:stCondLst>
                                  <p:childTnLst>
                                    <p:set>
                                      <p:cBhvr>
                                        <p:cTn id="9" dur="1" fill="hold">
                                          <p:stCondLst>
                                            <p:cond delay="0"/>
                                          </p:stCondLst>
                                        </p:cTn>
                                        <p:tgtEl>
                                          <p:spTgt spid="407"/>
                                        </p:tgtEl>
                                        <p:attrNameLst>
                                          <p:attrName>style.visibility</p:attrName>
                                        </p:attrNameLst>
                                      </p:cBhvr>
                                      <p:to>
                                        <p:strVal val="visible"/>
                                      </p:to>
                                    </p:set>
                                    <p:animEffect transition="in" filter="fade">
                                      <p:cBhvr>
                                        <p:cTn id="10" dur="1000"/>
                                        <p:tgtEl>
                                          <p:spTgt spid="407"/>
                                        </p:tgtEl>
                                      </p:cBhvr>
                                    </p:animEffect>
                                  </p:childTnLst>
                                </p:cTn>
                              </p:par>
                              <p:par>
                                <p:cTn id="11" presetID="10" presetClass="entr" presetSubtype="0" fill="hold" nodeType="withEffect">
                                  <p:stCondLst>
                                    <p:cond delay="2500"/>
                                  </p:stCondLst>
                                  <p:childTnLst>
                                    <p:set>
                                      <p:cBhvr>
                                        <p:cTn id="12" dur="1" fill="hold">
                                          <p:stCondLst>
                                            <p:cond delay="0"/>
                                          </p:stCondLst>
                                        </p:cTn>
                                        <p:tgtEl>
                                          <p:spTgt spid="408"/>
                                        </p:tgtEl>
                                        <p:attrNameLst>
                                          <p:attrName>style.visibility</p:attrName>
                                        </p:attrNameLst>
                                      </p:cBhvr>
                                      <p:to>
                                        <p:strVal val="visible"/>
                                      </p:to>
                                    </p:set>
                                    <p:animEffect transition="in" filter="fade">
                                      <p:cBhvr>
                                        <p:cTn id="13" dur="1000"/>
                                        <p:tgtEl>
                                          <p:spTgt spid="408"/>
                                        </p:tgtEl>
                                      </p:cBhvr>
                                    </p:animEffect>
                                  </p:childTnLst>
                                </p:cTn>
                              </p:par>
                              <p:par>
                                <p:cTn id="14" presetID="10" presetClass="entr" presetSubtype="0" fill="hold" nodeType="withEffect">
                                  <p:stCondLst>
                                    <p:cond delay="3500"/>
                                  </p:stCondLst>
                                  <p:childTnLst>
                                    <p:set>
                                      <p:cBhvr>
                                        <p:cTn id="15" dur="1" fill="hold">
                                          <p:stCondLst>
                                            <p:cond delay="0"/>
                                          </p:stCondLst>
                                        </p:cTn>
                                        <p:tgtEl>
                                          <p:spTgt spid="409"/>
                                        </p:tgtEl>
                                        <p:attrNameLst>
                                          <p:attrName>style.visibility</p:attrName>
                                        </p:attrNameLst>
                                      </p:cBhvr>
                                      <p:to>
                                        <p:strVal val="visible"/>
                                      </p:to>
                                    </p:set>
                                    <p:animEffect transition="in" filter="fade">
                                      <p:cBhvr>
                                        <p:cTn id="16" dur="1000"/>
                                        <p:tgtEl>
                                          <p:spTgt spid="409"/>
                                        </p:tgtEl>
                                      </p:cBhvr>
                                    </p:animEffect>
                                  </p:childTnLst>
                                </p:cTn>
                              </p:par>
                              <p:par>
                                <p:cTn id="17" presetID="10" presetClass="entr" presetSubtype="0" fill="hold" nodeType="withEffect">
                                  <p:stCondLst>
                                    <p:cond delay="4500"/>
                                  </p:stCondLst>
                                  <p:childTnLst>
                                    <p:set>
                                      <p:cBhvr>
                                        <p:cTn id="18" dur="1" fill="hold">
                                          <p:stCondLst>
                                            <p:cond delay="0"/>
                                          </p:stCondLst>
                                        </p:cTn>
                                        <p:tgtEl>
                                          <p:spTgt spid="410"/>
                                        </p:tgtEl>
                                        <p:attrNameLst>
                                          <p:attrName>style.visibility</p:attrName>
                                        </p:attrNameLst>
                                      </p:cBhvr>
                                      <p:to>
                                        <p:strVal val="visible"/>
                                      </p:to>
                                    </p:set>
                                    <p:animEffect transition="in" filter="fade">
                                      <p:cBhvr>
                                        <p:cTn id="19" dur="10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e006419ed2_2_49"/>
          <p:cNvSpPr txBox="1">
            <a:spLocks noGrp="1"/>
          </p:cNvSpPr>
          <p:nvPr>
            <p:ph type="ctrTitle"/>
          </p:nvPr>
        </p:nvSpPr>
        <p:spPr>
          <a:xfrm>
            <a:off x="3190039" y="220133"/>
            <a:ext cx="8739600" cy="71102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Font typeface="Palatino Linotype"/>
              <a:buNone/>
            </a:pPr>
            <a:r>
              <a:rPr lang="en-US">
                <a:solidFill>
                  <a:schemeClr val="lt1"/>
                </a:solidFill>
              </a:rPr>
              <a:t>🌱</a:t>
            </a:r>
            <a:r>
              <a:rPr lang="en-US">
                <a:solidFill>
                  <a:srgbClr val="38115E"/>
                </a:solidFill>
              </a:rPr>
              <a:t> “Still I Rise” Cultural Interlude</a:t>
            </a:r>
            <a:endParaRPr/>
          </a:p>
        </p:txBody>
      </p:sp>
      <p:sp>
        <p:nvSpPr>
          <p:cNvPr id="418" name="Google Shape;418;g2e006419ed2_2_49"/>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9" name="Google Shape;419;g2e006419ed2_2_49"/>
          <p:cNvSpPr txBox="1">
            <a:spLocks noGrp="1"/>
          </p:cNvSpPr>
          <p:nvPr>
            <p:ph type="body" idx="1"/>
          </p:nvPr>
        </p:nvSpPr>
        <p:spPr>
          <a:xfrm>
            <a:off x="3207657" y="1202333"/>
            <a:ext cx="8721900" cy="5435434"/>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1"/>
              </a:buClr>
              <a:buSzPts val="1100"/>
              <a:buFont typeface="Arial"/>
              <a:buNone/>
            </a:pPr>
            <a:r>
              <a:rPr lang="en-US" sz="2900" b="1"/>
              <a:t>On Drum: “Tovia Drum”</a:t>
            </a:r>
            <a:endParaRPr/>
          </a:p>
          <a:p>
            <a:pPr marL="0" lvl="0" indent="0" algn="l" rtl="0">
              <a:lnSpc>
                <a:spcPct val="115000"/>
              </a:lnSpc>
              <a:spcBef>
                <a:spcPts val="1000"/>
              </a:spcBef>
              <a:spcAft>
                <a:spcPts val="0"/>
              </a:spcAft>
              <a:buClr>
                <a:schemeClr val="dk1"/>
              </a:buClr>
              <a:buSzPts val="1100"/>
              <a:buFont typeface="Arial"/>
              <a:buNone/>
            </a:pPr>
            <a:endParaRPr sz="2900" b="1"/>
          </a:p>
          <a:p>
            <a:pPr marL="0" lvl="0" indent="0" algn="l" rtl="0">
              <a:lnSpc>
                <a:spcPct val="115000"/>
              </a:lnSpc>
              <a:spcBef>
                <a:spcPts val="1000"/>
              </a:spcBef>
              <a:spcAft>
                <a:spcPts val="0"/>
              </a:spcAft>
              <a:buClr>
                <a:schemeClr val="dk1"/>
              </a:buClr>
              <a:buSzPts val="1100"/>
              <a:buFont typeface="Arial"/>
              <a:buNone/>
            </a:pPr>
            <a:endParaRPr sz="2900" b="1"/>
          </a:p>
          <a:p>
            <a:pPr marL="0" lvl="0" indent="0" algn="r" rtl="0">
              <a:lnSpc>
                <a:spcPct val="115000"/>
              </a:lnSpc>
              <a:spcBef>
                <a:spcPts val="1000"/>
              </a:spcBef>
              <a:spcAft>
                <a:spcPts val="0"/>
              </a:spcAft>
              <a:buClr>
                <a:schemeClr val="dk1"/>
              </a:buClr>
              <a:buSzPts val="1100"/>
              <a:buFont typeface="Arial"/>
              <a:buNone/>
            </a:pPr>
            <a:endParaRPr sz="2900" b="1"/>
          </a:p>
          <a:p>
            <a:pPr marL="0" lvl="0" indent="0" algn="r" rtl="0">
              <a:lnSpc>
                <a:spcPct val="115000"/>
              </a:lnSpc>
              <a:spcBef>
                <a:spcPts val="1000"/>
              </a:spcBef>
              <a:spcAft>
                <a:spcPts val="0"/>
              </a:spcAft>
              <a:buClr>
                <a:schemeClr val="dk1"/>
              </a:buClr>
              <a:buSzPts val="1100"/>
              <a:buFont typeface="Arial"/>
              <a:buNone/>
            </a:pPr>
            <a:endParaRPr sz="2900" b="1"/>
          </a:p>
          <a:p>
            <a:pPr marL="0" lvl="0" indent="0" algn="r" rtl="0">
              <a:lnSpc>
                <a:spcPct val="115000"/>
              </a:lnSpc>
              <a:spcBef>
                <a:spcPts val="1000"/>
              </a:spcBef>
              <a:spcAft>
                <a:spcPts val="0"/>
              </a:spcAft>
              <a:buClr>
                <a:schemeClr val="dk1"/>
              </a:buClr>
              <a:buSzPts val="1100"/>
              <a:buFont typeface="Arial"/>
              <a:buNone/>
            </a:pPr>
            <a:r>
              <a:rPr lang="en-US" sz="2900" b="1"/>
              <a:t>Rendition of ”Still I Rise” </a:t>
            </a:r>
            <a:endParaRPr/>
          </a:p>
          <a:p>
            <a:pPr marL="0" lvl="0" indent="0" algn="r" rtl="0">
              <a:lnSpc>
                <a:spcPct val="115000"/>
              </a:lnSpc>
              <a:spcBef>
                <a:spcPts val="1000"/>
              </a:spcBef>
              <a:spcAft>
                <a:spcPts val="0"/>
              </a:spcAft>
              <a:buClr>
                <a:schemeClr val="dk1"/>
              </a:buClr>
              <a:buSzPts val="1100"/>
              <a:buFont typeface="Arial"/>
              <a:buNone/>
            </a:pPr>
            <a:r>
              <a:rPr lang="en-US" sz="2900" b="1"/>
              <a:t>by Maya Angelou:</a:t>
            </a:r>
            <a:endParaRPr/>
          </a:p>
          <a:p>
            <a:pPr marL="0" lvl="0" indent="0" algn="r" rtl="0">
              <a:lnSpc>
                <a:spcPct val="115000"/>
              </a:lnSpc>
              <a:spcBef>
                <a:spcPts val="1000"/>
              </a:spcBef>
              <a:spcAft>
                <a:spcPts val="0"/>
              </a:spcAft>
              <a:buClr>
                <a:schemeClr val="dk1"/>
              </a:buClr>
              <a:buSzPts val="1100"/>
              <a:buFont typeface="Arial"/>
              <a:buNone/>
            </a:pPr>
            <a:r>
              <a:rPr lang="en-US" sz="2900" b="1"/>
              <a:t>Kehia McKinney</a:t>
            </a:r>
            <a:endParaRPr sz="2900"/>
          </a:p>
          <a:p>
            <a:pPr marL="0" lvl="0" indent="0" algn="l" rtl="0">
              <a:lnSpc>
                <a:spcPct val="90000"/>
              </a:lnSpc>
              <a:spcBef>
                <a:spcPts val="1000"/>
              </a:spcBef>
              <a:spcAft>
                <a:spcPts val="0"/>
              </a:spcAft>
              <a:buClr>
                <a:schemeClr val="dk1"/>
              </a:buClr>
              <a:buSzPts val="1100"/>
              <a:buFont typeface="Arial"/>
              <a:buNone/>
            </a:pPr>
            <a:endParaRPr/>
          </a:p>
          <a:p>
            <a:pPr marL="0" lvl="0" indent="0" algn="l" rtl="0">
              <a:lnSpc>
                <a:spcPct val="90000"/>
              </a:lnSpc>
              <a:spcBef>
                <a:spcPts val="1000"/>
              </a:spcBef>
              <a:spcAft>
                <a:spcPts val="0"/>
              </a:spcAft>
              <a:buSzPts val="2400"/>
              <a:buNone/>
            </a:pPr>
            <a:endParaRPr/>
          </a:p>
        </p:txBody>
      </p:sp>
      <p:pic>
        <p:nvPicPr>
          <p:cNvPr id="420" name="Google Shape;420;g2e006419ed2_2_49"/>
          <p:cNvPicPr preferRelativeResize="0"/>
          <p:nvPr/>
        </p:nvPicPr>
        <p:blipFill rotWithShape="1">
          <a:blip r:embed="rId3">
            <a:alphaModFix/>
          </a:blip>
          <a:srcRect/>
          <a:stretch/>
        </p:blipFill>
        <p:spPr>
          <a:xfrm>
            <a:off x="3949701" y="3551327"/>
            <a:ext cx="2844800" cy="3009375"/>
          </a:xfrm>
          <a:prstGeom prst="rect">
            <a:avLst/>
          </a:prstGeom>
          <a:noFill/>
          <a:ln>
            <a:noFill/>
          </a:ln>
        </p:spPr>
      </p:pic>
      <p:pic>
        <p:nvPicPr>
          <p:cNvPr id="421" name="Google Shape;421;g2e006419ed2_2_49"/>
          <p:cNvPicPr preferRelativeResize="0"/>
          <p:nvPr/>
        </p:nvPicPr>
        <p:blipFill rotWithShape="1">
          <a:blip r:embed="rId4">
            <a:alphaModFix/>
          </a:blip>
          <a:srcRect/>
          <a:stretch/>
        </p:blipFill>
        <p:spPr>
          <a:xfrm>
            <a:off x="8028979" y="1381042"/>
            <a:ext cx="3586798" cy="23608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e006419ed2_5_0"/>
          <p:cNvSpPr txBox="1">
            <a:spLocks noGrp="1"/>
          </p:cNvSpPr>
          <p:nvPr>
            <p:ph type="ctrTitle"/>
          </p:nvPr>
        </p:nvSpPr>
        <p:spPr>
          <a:xfrm>
            <a:off x="3190039" y="127000"/>
            <a:ext cx="8739518"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428" name="Google Shape;428;g2e006419ed2_5_0"/>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9" name="Google Shape;429;g2e006419ed2_5_0"/>
          <p:cNvSpPr txBox="1">
            <a:spLocks noGrp="1"/>
          </p:cNvSpPr>
          <p:nvPr>
            <p:ph type="body" idx="1"/>
          </p:nvPr>
        </p:nvSpPr>
        <p:spPr>
          <a:xfrm>
            <a:off x="3207657" y="1405467"/>
            <a:ext cx="8721900" cy="52323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15000"/>
              </a:lnSpc>
              <a:spcBef>
                <a:spcPts val="1000"/>
              </a:spcBef>
              <a:spcAft>
                <a:spcPts val="0"/>
              </a:spcAft>
              <a:buSzPts val="1100"/>
              <a:buNone/>
            </a:pPr>
            <a:r>
              <a:rPr lang="en-US" sz="3200">
                <a:solidFill>
                  <a:srgbClr val="38115E"/>
                </a:solidFill>
              </a:rPr>
              <a:t>“Those who don't know history are doomed to repeat it.” </a:t>
            </a:r>
            <a:r>
              <a:rPr lang="en-US">
                <a:solidFill>
                  <a:srgbClr val="38115E"/>
                </a:solidFill>
              </a:rPr>
              <a:t>(Edmund Burke)</a:t>
            </a:r>
            <a:endParaRPr/>
          </a:p>
          <a:p>
            <a:pPr marL="0" lvl="0" indent="0" algn="ctr" rtl="0">
              <a:lnSpc>
                <a:spcPct val="115000"/>
              </a:lnSpc>
              <a:spcBef>
                <a:spcPts val="1000"/>
              </a:spcBef>
              <a:spcAft>
                <a:spcPts val="0"/>
              </a:spcAft>
              <a:buSzPts val="1100"/>
              <a:buNone/>
            </a:pPr>
            <a:endParaRPr>
              <a:solidFill>
                <a:srgbClr val="38115E"/>
              </a:solidFill>
            </a:endParaRPr>
          </a:p>
          <a:p>
            <a:pPr marL="0" lvl="0" indent="0" algn="ctr" rtl="0">
              <a:lnSpc>
                <a:spcPct val="115000"/>
              </a:lnSpc>
              <a:spcBef>
                <a:spcPts val="1000"/>
              </a:spcBef>
              <a:spcAft>
                <a:spcPts val="0"/>
              </a:spcAft>
              <a:buSzPts val="1100"/>
              <a:buNone/>
            </a:pPr>
            <a:r>
              <a:rPr lang="en-US" sz="3200">
                <a:solidFill>
                  <a:srgbClr val="38115E"/>
                </a:solidFill>
              </a:rPr>
              <a:t>“If you don't know history, then you don't know anything. You are a leaf that doesn't know it is part of a tree.” </a:t>
            </a:r>
            <a:r>
              <a:rPr lang="en-US">
                <a:solidFill>
                  <a:srgbClr val="38115E"/>
                </a:solidFill>
              </a:rPr>
              <a:t>(Michael Crichton)</a:t>
            </a:r>
            <a:endParaRPr/>
          </a:p>
          <a:p>
            <a:pPr marL="0" lvl="0" indent="0" algn="l" rtl="0">
              <a:lnSpc>
                <a:spcPct val="115000"/>
              </a:lnSpc>
              <a:spcBef>
                <a:spcPts val="1000"/>
              </a:spcBef>
              <a:spcAft>
                <a:spcPts val="0"/>
              </a:spcAft>
              <a:buSzPts val="1100"/>
              <a:buNone/>
            </a:pPr>
            <a:endParaRPr sz="3200">
              <a:solidFill>
                <a:srgbClr val="38115E"/>
              </a:solidFill>
            </a:endParaRPr>
          </a:p>
          <a:p>
            <a:pPr marL="0" lvl="0" indent="0" algn="ctr" rtl="0">
              <a:lnSpc>
                <a:spcPct val="115000"/>
              </a:lnSpc>
              <a:spcBef>
                <a:spcPts val="1000"/>
              </a:spcBef>
              <a:spcAft>
                <a:spcPts val="0"/>
              </a:spcAft>
              <a:buSzPts val="1100"/>
              <a:buNone/>
            </a:pPr>
            <a:r>
              <a:rPr lang="en-US" sz="3200">
                <a:solidFill>
                  <a:srgbClr val="38115E"/>
                </a:solidFill>
              </a:rPr>
              <a:t>“Be not deceived: God is not mocked, for you reap whatever you sow.“ </a:t>
            </a:r>
            <a:r>
              <a:rPr lang="en-US" sz="2200">
                <a:solidFill>
                  <a:srgbClr val="38115E"/>
                </a:solidFill>
              </a:rPr>
              <a:t>(Paul, Galatians 6:7)</a:t>
            </a:r>
            <a:endParaRPr sz="2200">
              <a:solidFill>
                <a:srgbClr val="38115E"/>
              </a:solidFill>
            </a:endParaRPr>
          </a:p>
          <a:p>
            <a:pPr marL="0" lvl="0" indent="0" algn="l" rtl="0">
              <a:lnSpc>
                <a:spcPct val="115000"/>
              </a:lnSpc>
              <a:spcBef>
                <a:spcPts val="1000"/>
              </a:spcBef>
              <a:spcAft>
                <a:spcPts val="0"/>
              </a:spcAft>
              <a:buSzPts val="1100"/>
              <a:buNone/>
            </a:pPr>
            <a:endParaRPr sz="3200">
              <a:solidFill>
                <a:srgbClr val="38115E"/>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e006419ed2_9_0"/>
          <p:cNvSpPr txBox="1">
            <a:spLocks noGrp="1"/>
          </p:cNvSpPr>
          <p:nvPr>
            <p:ph type="ctrTitle"/>
          </p:nvPr>
        </p:nvSpPr>
        <p:spPr>
          <a:xfrm>
            <a:off x="3190039" y="126999"/>
            <a:ext cx="8739518" cy="154494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436" name="Google Shape;436;g2e006419ed2_9_0"/>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9" name="Google Shape;439;g2e006419ed2_9_0"/>
          <p:cNvPicPr preferRelativeResize="0"/>
          <p:nvPr/>
        </p:nvPicPr>
        <p:blipFill rotWithShape="1">
          <a:blip r:embed="rId3">
            <a:alphaModFix/>
          </a:blip>
          <a:srcRect/>
          <a:stretch/>
        </p:blipFill>
        <p:spPr>
          <a:xfrm>
            <a:off x="7479281" y="1851548"/>
            <a:ext cx="2775888" cy="2673263"/>
          </a:xfrm>
          <a:prstGeom prst="rect">
            <a:avLst/>
          </a:prstGeom>
          <a:noFill/>
          <a:ln>
            <a:noFill/>
          </a:ln>
        </p:spPr>
      </p:pic>
      <p:pic>
        <p:nvPicPr>
          <p:cNvPr id="440" name="Google Shape;440;g2e006419ed2_9_0"/>
          <p:cNvPicPr preferRelativeResize="0"/>
          <p:nvPr/>
        </p:nvPicPr>
        <p:blipFill rotWithShape="1">
          <a:blip r:embed="rId4">
            <a:alphaModFix/>
          </a:blip>
          <a:srcRect/>
          <a:stretch/>
        </p:blipFill>
        <p:spPr>
          <a:xfrm>
            <a:off x="7479281" y="4524811"/>
            <a:ext cx="4129289" cy="2206190"/>
          </a:xfrm>
          <a:prstGeom prst="rect">
            <a:avLst/>
          </a:prstGeom>
          <a:noFill/>
          <a:ln>
            <a:noFill/>
          </a:ln>
        </p:spPr>
      </p:pic>
      <p:pic>
        <p:nvPicPr>
          <p:cNvPr id="441" name="Google Shape;441;g2e006419ed2_9_0"/>
          <p:cNvPicPr preferRelativeResize="0"/>
          <p:nvPr/>
        </p:nvPicPr>
        <p:blipFill rotWithShape="1">
          <a:blip r:embed="rId5">
            <a:alphaModFix/>
          </a:blip>
          <a:srcRect/>
          <a:stretch/>
        </p:blipFill>
        <p:spPr>
          <a:xfrm>
            <a:off x="3560717" y="4694227"/>
            <a:ext cx="3918565" cy="2036774"/>
          </a:xfrm>
          <a:prstGeom prst="rect">
            <a:avLst/>
          </a:prstGeom>
          <a:noFill/>
          <a:ln>
            <a:noFill/>
          </a:ln>
        </p:spPr>
      </p:pic>
      <p:sp>
        <p:nvSpPr>
          <p:cNvPr id="442" name="Google Shape;442;g2e006419ed2_9_0"/>
          <p:cNvSpPr txBox="1"/>
          <p:nvPr/>
        </p:nvSpPr>
        <p:spPr>
          <a:xfrm>
            <a:off x="3282925" y="1425600"/>
            <a:ext cx="6093000" cy="3693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Clr>
                <a:schemeClr val="dk1"/>
              </a:buClr>
              <a:buSzPts val="1100"/>
              <a:buFont typeface="Arial"/>
              <a:buNone/>
            </a:pPr>
            <a:r>
              <a:rPr lang="en-US" sz="2800">
                <a:solidFill>
                  <a:srgbClr val="38115E"/>
                </a:solidFill>
                <a:latin typeface="Palatino Linotype"/>
                <a:ea typeface="Palatino Linotype"/>
                <a:cs typeface="Palatino Linotype"/>
                <a:sym typeface="Palatino Linotype"/>
              </a:rPr>
              <a:t>Native American Tachi-Yokuts</a:t>
            </a:r>
            <a:endParaRPr sz="2800">
              <a:solidFill>
                <a:schemeClr val="dk1"/>
              </a:solidFill>
              <a:latin typeface="Palatino Linotype"/>
              <a:ea typeface="Palatino Linotype"/>
              <a:cs typeface="Palatino Linotype"/>
              <a:sym typeface="Palatino Linotype"/>
            </a:endParaRPr>
          </a:p>
        </p:txBody>
      </p:sp>
      <p:pic>
        <p:nvPicPr>
          <p:cNvPr id="437" name="Google Shape;437;g2e006419ed2_9_0"/>
          <p:cNvPicPr preferRelativeResize="0"/>
          <p:nvPr/>
        </p:nvPicPr>
        <p:blipFill rotWithShape="1">
          <a:blip r:embed="rId6">
            <a:alphaModFix/>
          </a:blip>
          <a:srcRect/>
          <a:stretch/>
        </p:blipFill>
        <p:spPr>
          <a:xfrm>
            <a:off x="5421611" y="1851548"/>
            <a:ext cx="2057670" cy="3154903"/>
          </a:xfrm>
          <a:prstGeom prst="rect">
            <a:avLst/>
          </a:prstGeom>
          <a:noFill/>
          <a:ln>
            <a:noFill/>
          </a:ln>
        </p:spPr>
      </p:pic>
      <p:pic>
        <p:nvPicPr>
          <p:cNvPr id="438" name="Google Shape;438;g2e006419ed2_9_0"/>
          <p:cNvPicPr preferRelativeResize="0"/>
          <p:nvPr/>
        </p:nvPicPr>
        <p:blipFill rotWithShape="1">
          <a:blip r:embed="rId7">
            <a:alphaModFix/>
          </a:blip>
          <a:srcRect/>
          <a:stretch/>
        </p:blipFill>
        <p:spPr>
          <a:xfrm>
            <a:off x="3560717" y="1851548"/>
            <a:ext cx="1860893" cy="31549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e006419ed2_14_0"/>
          <p:cNvSpPr txBox="1">
            <a:spLocks noGrp="1"/>
          </p:cNvSpPr>
          <p:nvPr>
            <p:ph type="ctrTitle"/>
          </p:nvPr>
        </p:nvSpPr>
        <p:spPr>
          <a:xfrm>
            <a:off x="3190039" y="127000"/>
            <a:ext cx="8739518"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449" name="Google Shape;449;g2e006419ed2_14_0"/>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0" name="Google Shape;450;g2e006419ed2_14_0"/>
          <p:cNvSpPr txBox="1">
            <a:spLocks noGrp="1"/>
          </p:cNvSpPr>
          <p:nvPr>
            <p:ph type="body" idx="1"/>
          </p:nvPr>
        </p:nvSpPr>
        <p:spPr>
          <a:xfrm>
            <a:off x="3073400" y="1405466"/>
            <a:ext cx="8966200" cy="5452533"/>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15000"/>
              </a:lnSpc>
              <a:spcBef>
                <a:spcPts val="1000"/>
              </a:spcBef>
              <a:spcAft>
                <a:spcPts val="0"/>
              </a:spcAft>
              <a:buSzPct val="52903"/>
              <a:buNone/>
            </a:pPr>
            <a:r>
              <a:rPr lang="en-US" sz="4377">
                <a:solidFill>
                  <a:schemeClr val="dk1"/>
                </a:solidFill>
              </a:rPr>
              <a:t>Embracing our History and Future:</a:t>
            </a:r>
            <a:br>
              <a:rPr lang="en-US" sz="4377">
                <a:solidFill>
                  <a:srgbClr val="38115E"/>
                </a:solidFill>
              </a:rPr>
            </a:br>
            <a:r>
              <a:rPr lang="en-US" sz="4377" b="1">
                <a:solidFill>
                  <a:srgbClr val="38115E"/>
                </a:solidFill>
              </a:rPr>
              <a:t>“Think Inside the Triangle”</a:t>
            </a:r>
            <a:endParaRPr sz="316" b="1"/>
          </a:p>
          <a:p>
            <a:pPr marL="0" lvl="0" indent="0" algn="ctr" rtl="0">
              <a:lnSpc>
                <a:spcPct val="115000"/>
              </a:lnSpc>
              <a:spcBef>
                <a:spcPts val="1000"/>
              </a:spcBef>
              <a:spcAft>
                <a:spcPts val="0"/>
              </a:spcAft>
              <a:buSzPts val="1968"/>
              <a:buNone/>
            </a:pPr>
            <a:endParaRPr sz="316"/>
          </a:p>
          <a:p>
            <a:pPr marL="76200" lvl="0" indent="0" algn="l" rtl="0">
              <a:lnSpc>
                <a:spcPct val="90000"/>
              </a:lnSpc>
              <a:spcBef>
                <a:spcPts val="1000"/>
              </a:spcBef>
              <a:spcAft>
                <a:spcPts val="0"/>
              </a:spcAft>
              <a:buSzPct val="140350"/>
              <a:buNone/>
            </a:pPr>
            <a:r>
              <a:rPr lang="en-US" sz="3600" b="1"/>
              <a:t>                   </a:t>
            </a:r>
            <a:r>
              <a:rPr lang="en-US" sz="3600"/>
              <a:t>     </a:t>
            </a:r>
            <a:r>
              <a:rPr lang="en-US" sz="4200" b="1">
                <a:solidFill>
                  <a:srgbClr val="385623"/>
                </a:solidFill>
              </a:rPr>
              <a:t>“Live Inside the Triangle”</a:t>
            </a:r>
            <a:endParaRPr sz="4200" b="1">
              <a:solidFill>
                <a:srgbClr val="385623"/>
              </a:solidFill>
            </a:endParaRPr>
          </a:p>
          <a:p>
            <a:pPr marL="76200" lvl="0" indent="0" algn="l" rtl="0">
              <a:lnSpc>
                <a:spcPct val="90000"/>
              </a:lnSpc>
              <a:spcBef>
                <a:spcPts val="1000"/>
              </a:spcBef>
              <a:spcAft>
                <a:spcPts val="0"/>
              </a:spcAft>
              <a:buSzPct val="168421"/>
              <a:buNone/>
            </a:pPr>
            <a:endParaRPr sz="3000" b="1">
              <a:solidFill>
                <a:srgbClr val="385623"/>
              </a:solidFill>
            </a:endParaRPr>
          </a:p>
          <a:p>
            <a:pPr marL="76200" lvl="0" indent="0" algn="l" rtl="0">
              <a:lnSpc>
                <a:spcPct val="90000"/>
              </a:lnSpc>
              <a:spcBef>
                <a:spcPts val="1000"/>
              </a:spcBef>
              <a:spcAft>
                <a:spcPts val="0"/>
              </a:spcAft>
              <a:buSzPct val="168421"/>
              <a:buNone/>
            </a:pPr>
            <a:r>
              <a:rPr lang="en-US" sz="3000" b="1"/>
              <a:t>                    </a:t>
            </a:r>
            <a:r>
              <a:rPr lang="en-US" sz="3000"/>
              <a:t>      </a:t>
            </a:r>
            <a:r>
              <a:rPr lang="en-US" sz="4200"/>
              <a:t> </a:t>
            </a:r>
            <a:r>
              <a:rPr lang="en-US" sz="4200" b="1">
                <a:solidFill>
                  <a:srgbClr val="385623"/>
                </a:solidFill>
              </a:rPr>
              <a:t>“Grow Inside the Triangle”</a:t>
            </a:r>
            <a:endParaRPr sz="4200" b="1">
              <a:solidFill>
                <a:srgbClr val="385623"/>
              </a:solidFill>
            </a:endParaRPr>
          </a:p>
          <a:p>
            <a:pPr marL="76200" lvl="0" indent="0" algn="l" rtl="0">
              <a:lnSpc>
                <a:spcPct val="90000"/>
              </a:lnSpc>
              <a:spcBef>
                <a:spcPts val="1000"/>
              </a:spcBef>
              <a:spcAft>
                <a:spcPts val="0"/>
              </a:spcAft>
              <a:buSzPct val="168421"/>
              <a:buNone/>
            </a:pPr>
            <a:endParaRPr sz="3000" b="1">
              <a:solidFill>
                <a:srgbClr val="385623"/>
              </a:solidFill>
            </a:endParaRPr>
          </a:p>
          <a:p>
            <a:pPr marL="76200" lvl="0" indent="0" algn="l" rtl="0">
              <a:lnSpc>
                <a:spcPct val="90000"/>
              </a:lnSpc>
              <a:spcBef>
                <a:spcPts val="1000"/>
              </a:spcBef>
              <a:spcAft>
                <a:spcPts val="0"/>
              </a:spcAft>
              <a:buSzPct val="168421"/>
              <a:buNone/>
            </a:pPr>
            <a:r>
              <a:rPr lang="en-US" sz="3000" b="1"/>
              <a:t>                    </a:t>
            </a:r>
            <a:r>
              <a:rPr lang="en-US" sz="3000"/>
              <a:t>       </a:t>
            </a:r>
            <a:r>
              <a:rPr lang="en-US" sz="4200" b="1">
                <a:solidFill>
                  <a:srgbClr val="385623"/>
                </a:solidFill>
              </a:rPr>
              <a:t>“Work Inside the Triangle”</a:t>
            </a:r>
            <a:endParaRPr sz="4200" b="1">
              <a:solidFill>
                <a:srgbClr val="385623"/>
              </a:solidFill>
            </a:endParaRPr>
          </a:p>
          <a:p>
            <a:pPr marL="76200" lvl="0" indent="0" algn="l" rtl="0">
              <a:lnSpc>
                <a:spcPct val="90000"/>
              </a:lnSpc>
              <a:spcBef>
                <a:spcPts val="1000"/>
              </a:spcBef>
              <a:spcAft>
                <a:spcPts val="0"/>
              </a:spcAft>
              <a:buSzPct val="168421"/>
              <a:buNone/>
            </a:pPr>
            <a:endParaRPr sz="3000" b="1">
              <a:solidFill>
                <a:srgbClr val="385623"/>
              </a:solidFill>
            </a:endParaRPr>
          </a:p>
          <a:p>
            <a:pPr marL="0" lvl="0" indent="0" algn="l" rtl="0">
              <a:lnSpc>
                <a:spcPct val="90000"/>
              </a:lnSpc>
              <a:spcBef>
                <a:spcPts val="1000"/>
              </a:spcBef>
              <a:spcAft>
                <a:spcPts val="0"/>
              </a:spcAft>
              <a:buSzPct val="168421"/>
              <a:buNone/>
            </a:pPr>
            <a:r>
              <a:rPr lang="en-US" sz="3000"/>
              <a:t>                          </a:t>
            </a:r>
            <a:r>
              <a:rPr lang="en-US" sz="4000"/>
              <a:t> </a:t>
            </a:r>
            <a:r>
              <a:rPr lang="en-US" sz="4200" b="1">
                <a:solidFill>
                  <a:srgbClr val="385623"/>
                </a:solidFill>
              </a:rPr>
              <a:t>“Learn Inside the Triangle” </a:t>
            </a:r>
            <a:endParaRPr sz="4200" b="1">
              <a:solidFill>
                <a:srgbClr val="385623"/>
              </a:solidFill>
            </a:endParaRPr>
          </a:p>
          <a:p>
            <a:pPr marL="0" lvl="0" indent="0" algn="l" rtl="0">
              <a:lnSpc>
                <a:spcPct val="90000"/>
              </a:lnSpc>
              <a:spcBef>
                <a:spcPts val="1000"/>
              </a:spcBef>
              <a:spcAft>
                <a:spcPts val="0"/>
              </a:spcAft>
              <a:buSzPct val="168421"/>
              <a:buNone/>
            </a:pPr>
            <a:r>
              <a:rPr lang="en-US" sz="3000" b="1">
                <a:solidFill>
                  <a:srgbClr val="385623"/>
                </a:solidFill>
              </a:rPr>
              <a:t>                     </a:t>
            </a:r>
            <a:endParaRPr sz="3000" b="1">
              <a:solidFill>
                <a:srgbClr val="385623"/>
              </a:solidFill>
            </a:endParaRPr>
          </a:p>
          <a:p>
            <a:pPr marL="0" lvl="0" indent="0" algn="l" rtl="0">
              <a:lnSpc>
                <a:spcPct val="90000"/>
              </a:lnSpc>
              <a:spcBef>
                <a:spcPts val="1000"/>
              </a:spcBef>
              <a:spcAft>
                <a:spcPts val="0"/>
              </a:spcAft>
              <a:buSzPct val="168421"/>
              <a:buNone/>
            </a:pPr>
            <a:r>
              <a:rPr lang="en-US" sz="3000" b="1">
                <a:solidFill>
                  <a:srgbClr val="385623"/>
                </a:solidFill>
              </a:rPr>
              <a:t>                           </a:t>
            </a:r>
            <a:endParaRPr sz="4000" b="1">
              <a:solidFill>
                <a:srgbClr val="385623"/>
              </a:solidFill>
            </a:endParaRPr>
          </a:p>
        </p:txBody>
      </p:sp>
      <p:pic>
        <p:nvPicPr>
          <p:cNvPr id="451" name="Google Shape;451;g2e006419ed2_14_0"/>
          <p:cNvPicPr preferRelativeResize="0"/>
          <p:nvPr/>
        </p:nvPicPr>
        <p:blipFill>
          <a:blip r:embed="rId3">
            <a:alphaModFix/>
          </a:blip>
          <a:stretch>
            <a:fillRect/>
          </a:stretch>
        </p:blipFill>
        <p:spPr>
          <a:xfrm flipH="1">
            <a:off x="3190050" y="2890325"/>
            <a:ext cx="2183750" cy="608400"/>
          </a:xfrm>
          <a:prstGeom prst="rect">
            <a:avLst/>
          </a:prstGeom>
          <a:noFill/>
          <a:ln>
            <a:noFill/>
          </a:ln>
        </p:spPr>
      </p:pic>
      <p:pic>
        <p:nvPicPr>
          <p:cNvPr id="452" name="Google Shape;452;g2e006419ed2_14_0"/>
          <p:cNvPicPr preferRelativeResize="0"/>
          <p:nvPr/>
        </p:nvPicPr>
        <p:blipFill>
          <a:blip r:embed="rId3">
            <a:alphaModFix/>
          </a:blip>
          <a:stretch>
            <a:fillRect/>
          </a:stretch>
        </p:blipFill>
        <p:spPr>
          <a:xfrm flipH="1">
            <a:off x="3190050" y="3730350"/>
            <a:ext cx="2183750" cy="608400"/>
          </a:xfrm>
          <a:prstGeom prst="rect">
            <a:avLst/>
          </a:prstGeom>
          <a:noFill/>
          <a:ln>
            <a:noFill/>
          </a:ln>
        </p:spPr>
      </p:pic>
      <p:pic>
        <p:nvPicPr>
          <p:cNvPr id="453" name="Google Shape;453;g2e006419ed2_14_0"/>
          <p:cNvPicPr preferRelativeResize="0"/>
          <p:nvPr/>
        </p:nvPicPr>
        <p:blipFill>
          <a:blip r:embed="rId3">
            <a:alphaModFix/>
          </a:blip>
          <a:stretch>
            <a:fillRect/>
          </a:stretch>
        </p:blipFill>
        <p:spPr>
          <a:xfrm flipH="1">
            <a:off x="3190050" y="4570375"/>
            <a:ext cx="2183750" cy="608400"/>
          </a:xfrm>
          <a:prstGeom prst="rect">
            <a:avLst/>
          </a:prstGeom>
          <a:noFill/>
          <a:ln>
            <a:noFill/>
          </a:ln>
        </p:spPr>
      </p:pic>
      <p:pic>
        <p:nvPicPr>
          <p:cNvPr id="454" name="Google Shape;454;g2e006419ed2_14_0"/>
          <p:cNvPicPr preferRelativeResize="0"/>
          <p:nvPr/>
        </p:nvPicPr>
        <p:blipFill>
          <a:blip r:embed="rId3">
            <a:alphaModFix/>
          </a:blip>
          <a:stretch>
            <a:fillRect/>
          </a:stretch>
        </p:blipFill>
        <p:spPr>
          <a:xfrm flipH="1">
            <a:off x="3190050" y="5341875"/>
            <a:ext cx="2183750" cy="608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e006419ed2_12_0"/>
          <p:cNvSpPr txBox="1">
            <a:spLocks noGrp="1"/>
          </p:cNvSpPr>
          <p:nvPr>
            <p:ph type="ctrTitle"/>
          </p:nvPr>
        </p:nvSpPr>
        <p:spPr>
          <a:xfrm>
            <a:off x="3190039" y="182033"/>
            <a:ext cx="8739496" cy="98213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99206"/>
              <a:buNone/>
            </a:pPr>
            <a:r>
              <a:rPr lang="en-US" sz="4200">
                <a:solidFill>
                  <a:srgbClr val="38115E"/>
                </a:solidFill>
              </a:rPr>
              <a:t>Planting the </a:t>
            </a:r>
            <a:r>
              <a:rPr lang="en-US" sz="4200"/>
              <a:t>SEEDS of Success:</a:t>
            </a:r>
            <a:br>
              <a:rPr lang="en-US"/>
            </a:br>
            <a:r>
              <a:rPr lang="en-US" sz="3300">
                <a:solidFill>
                  <a:srgbClr val="7030A0"/>
                </a:solidFill>
              </a:rPr>
              <a:t>Growing from our past; Nurturing for our future</a:t>
            </a:r>
            <a:endParaRPr sz="3300"/>
          </a:p>
        </p:txBody>
      </p:sp>
      <p:sp>
        <p:nvSpPr>
          <p:cNvPr id="461" name="Google Shape;461;g2e006419ed2_12_0"/>
          <p:cNvSpPr txBox="1">
            <a:spLocks noGrp="1"/>
          </p:cNvSpPr>
          <p:nvPr>
            <p:ph type="body" idx="1"/>
          </p:nvPr>
        </p:nvSpPr>
        <p:spPr>
          <a:xfrm>
            <a:off x="3207657" y="1164167"/>
            <a:ext cx="8721877" cy="5473700"/>
          </a:xfrm>
          <a:prstGeom prst="rect">
            <a:avLst/>
          </a:prstGeom>
          <a:noFill/>
          <a:ln>
            <a:noFill/>
          </a:ln>
        </p:spPr>
        <p:txBody>
          <a:bodyPr spcFirstLastPara="1" wrap="square" lIns="91425" tIns="45700" rIns="91425" bIns="45700" anchor="t" anchorCtr="0">
            <a:normAutofit/>
          </a:bodyPr>
          <a:lstStyle/>
          <a:p>
            <a:pPr marL="76200" lvl="0" indent="0" algn="l" rtl="0">
              <a:spcBef>
                <a:spcPts val="1000"/>
              </a:spcBef>
              <a:spcAft>
                <a:spcPts val="0"/>
              </a:spcAft>
              <a:buClr>
                <a:schemeClr val="dk1"/>
              </a:buClr>
              <a:buSzPts val="2400"/>
              <a:buFont typeface="Arial"/>
              <a:buNone/>
            </a:pPr>
            <a:r>
              <a:rPr lang="en-US" sz="3600" b="1" dirty="0">
                <a:solidFill>
                  <a:srgbClr val="385623"/>
                </a:solidFill>
              </a:rPr>
              <a:t>“Live Inside the Triangle”</a:t>
            </a:r>
            <a:endParaRPr sz="3600" b="1" dirty="0"/>
          </a:p>
          <a:p>
            <a:pPr marL="76200" lvl="0" indent="0" algn="l" rtl="0">
              <a:lnSpc>
                <a:spcPct val="90000"/>
              </a:lnSpc>
              <a:spcBef>
                <a:spcPts val="1000"/>
              </a:spcBef>
              <a:spcAft>
                <a:spcPts val="0"/>
              </a:spcAft>
              <a:buSzPts val="2400"/>
              <a:buNone/>
            </a:pPr>
            <a:r>
              <a:rPr lang="en-US" b="1" dirty="0"/>
              <a:t>Ellis Town 1869-1878	     Moved to New Town of Tracy					          Founded September 8, 1878 </a:t>
            </a:r>
            <a:endParaRPr dirty="0"/>
          </a:p>
        </p:txBody>
      </p:sp>
      <p:pic>
        <p:nvPicPr>
          <p:cNvPr id="462" name="Google Shape;462;g2e006419ed2_12_0"/>
          <p:cNvPicPr preferRelativeResize="0"/>
          <p:nvPr/>
        </p:nvPicPr>
        <p:blipFill rotWithShape="1">
          <a:blip r:embed="rId4">
            <a:alphaModFix/>
          </a:blip>
          <a:srcRect/>
          <a:stretch/>
        </p:blipFill>
        <p:spPr>
          <a:xfrm>
            <a:off x="3432313" y="4708172"/>
            <a:ext cx="3502463" cy="1732385"/>
          </a:xfrm>
          <a:prstGeom prst="rect">
            <a:avLst/>
          </a:prstGeom>
          <a:noFill/>
          <a:ln>
            <a:noFill/>
          </a:ln>
        </p:spPr>
      </p:pic>
      <p:pic>
        <p:nvPicPr>
          <p:cNvPr id="463" name="Google Shape;463;g2e006419ed2_12_0"/>
          <p:cNvPicPr preferRelativeResize="0"/>
          <p:nvPr/>
        </p:nvPicPr>
        <p:blipFill rotWithShape="1">
          <a:blip r:embed="rId5">
            <a:alphaModFix/>
          </a:blip>
          <a:srcRect/>
          <a:stretch/>
        </p:blipFill>
        <p:spPr>
          <a:xfrm>
            <a:off x="7169671" y="2845162"/>
            <a:ext cx="5022329" cy="3726020"/>
          </a:xfrm>
          <a:prstGeom prst="rect">
            <a:avLst/>
          </a:prstGeom>
          <a:noFill/>
          <a:ln>
            <a:noFill/>
          </a:ln>
        </p:spPr>
      </p:pic>
      <p:pic>
        <p:nvPicPr>
          <p:cNvPr id="464" name="Google Shape;464;g2e006419ed2_12_0"/>
          <p:cNvPicPr preferRelativeResize="0"/>
          <p:nvPr/>
        </p:nvPicPr>
        <p:blipFill rotWithShape="1">
          <a:blip r:embed="rId6">
            <a:alphaModFix/>
          </a:blip>
          <a:srcRect/>
          <a:stretch/>
        </p:blipFill>
        <p:spPr>
          <a:xfrm>
            <a:off x="3432313" y="2538064"/>
            <a:ext cx="3502463" cy="2170108"/>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e006419ed2_16_0"/>
          <p:cNvSpPr txBox="1">
            <a:spLocks noGrp="1"/>
          </p:cNvSpPr>
          <p:nvPr>
            <p:ph type="ctrTitle"/>
          </p:nvPr>
        </p:nvSpPr>
        <p:spPr>
          <a:xfrm>
            <a:off x="3190039" y="127000"/>
            <a:ext cx="8739518"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471" name="Google Shape;471;g2e006419ed2_16_0"/>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72" name="Google Shape;472;g2e006419ed2_16_0"/>
          <p:cNvPicPr preferRelativeResize="0"/>
          <p:nvPr/>
        </p:nvPicPr>
        <p:blipFill>
          <a:blip r:embed="rId3">
            <a:alphaModFix/>
          </a:blip>
          <a:stretch>
            <a:fillRect/>
          </a:stretch>
        </p:blipFill>
        <p:spPr>
          <a:xfrm>
            <a:off x="6007300" y="1101742"/>
            <a:ext cx="2531600" cy="1278100"/>
          </a:xfrm>
          <a:prstGeom prst="rect">
            <a:avLst/>
          </a:prstGeom>
          <a:noFill/>
          <a:ln>
            <a:noFill/>
          </a:ln>
        </p:spPr>
      </p:pic>
      <p:pic>
        <p:nvPicPr>
          <p:cNvPr id="473" name="Google Shape;473;g2e006419ed2_16_0"/>
          <p:cNvPicPr preferRelativeResize="0"/>
          <p:nvPr/>
        </p:nvPicPr>
        <p:blipFill>
          <a:blip r:embed="rId4">
            <a:alphaModFix/>
          </a:blip>
          <a:stretch>
            <a:fillRect/>
          </a:stretch>
        </p:blipFill>
        <p:spPr>
          <a:xfrm>
            <a:off x="3163125" y="2573180"/>
            <a:ext cx="8793355" cy="399172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e03acfc112_1_134"/>
          <p:cNvSpPr txBox="1">
            <a:spLocks noGrp="1"/>
          </p:cNvSpPr>
          <p:nvPr>
            <p:ph type="ctrTitle"/>
          </p:nvPr>
        </p:nvSpPr>
        <p:spPr>
          <a:xfrm>
            <a:off x="3190039" y="127000"/>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dirty="0">
                <a:solidFill>
                  <a:schemeClr val="lt1"/>
                </a:solidFill>
              </a:rPr>
              <a:t>🌱</a:t>
            </a:r>
            <a:br>
              <a:rPr lang="en-US" dirty="0">
                <a:solidFill>
                  <a:srgbClr val="38115E"/>
                </a:solidFill>
              </a:rPr>
            </a:br>
            <a:r>
              <a:rPr lang="en-US" dirty="0">
                <a:solidFill>
                  <a:srgbClr val="38115E"/>
                </a:solidFill>
              </a:rPr>
              <a:t>Planting the </a:t>
            </a:r>
            <a:r>
              <a:rPr lang="en-US" dirty="0"/>
              <a:t>SEEDS of Success:</a:t>
            </a:r>
            <a:br>
              <a:rPr lang="en-US" dirty="0"/>
            </a:br>
            <a:r>
              <a:rPr lang="en-US" sz="3000" dirty="0">
                <a:solidFill>
                  <a:srgbClr val="7030A0"/>
                </a:solidFill>
              </a:rPr>
              <a:t>Growing from our past; Nurturing for our future</a:t>
            </a:r>
            <a:br>
              <a:rPr lang="en-US" sz="4000" dirty="0"/>
            </a:br>
            <a:endParaRPr dirty="0"/>
          </a:p>
        </p:txBody>
      </p:sp>
      <p:sp>
        <p:nvSpPr>
          <p:cNvPr id="480" name="Google Shape;480;g2e03acfc112_1_134"/>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Online Media 2" title="State of the City 2024 - Ellis Video">
            <a:hlinkClick r:id="" action="ppaction://media"/>
            <a:extLst>
              <a:ext uri="{FF2B5EF4-FFF2-40B4-BE49-F238E27FC236}">
                <a16:creationId xmlns:a16="http://schemas.microsoft.com/office/drawing/2014/main" id="{60C668C2-5EA2-9150-D47F-C3D4578A257F}"/>
              </a:ext>
            </a:extLst>
          </p:cNvPr>
          <p:cNvPicPr>
            <a:picLocks noRot="1" noChangeAspect="1"/>
          </p:cNvPicPr>
          <p:nvPr>
            <a:videoFile r:link="rId1"/>
          </p:nvPr>
        </p:nvPicPr>
        <p:blipFill>
          <a:blip r:embed="rId4"/>
          <a:stretch>
            <a:fillRect/>
          </a:stretch>
        </p:blipFill>
        <p:spPr>
          <a:xfrm>
            <a:off x="3190039" y="1359123"/>
            <a:ext cx="8740966" cy="4938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e03acfc112_1_80"/>
          <p:cNvSpPr txBox="1">
            <a:spLocks noGrp="1"/>
          </p:cNvSpPr>
          <p:nvPr>
            <p:ph type="ctrTitle"/>
          </p:nvPr>
        </p:nvSpPr>
        <p:spPr>
          <a:xfrm>
            <a:off x="3190039" y="127000"/>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pic>
        <p:nvPicPr>
          <p:cNvPr id="488" name="Google Shape;488;g2e03acfc112_1_80"/>
          <p:cNvPicPr preferRelativeResize="0"/>
          <p:nvPr/>
        </p:nvPicPr>
        <p:blipFill>
          <a:blip r:embed="rId3">
            <a:alphaModFix/>
          </a:blip>
          <a:stretch>
            <a:fillRect/>
          </a:stretch>
        </p:blipFill>
        <p:spPr>
          <a:xfrm>
            <a:off x="3942500" y="2576600"/>
            <a:ext cx="6197775" cy="4129000"/>
          </a:xfrm>
          <a:prstGeom prst="rect">
            <a:avLst/>
          </a:prstGeom>
          <a:noFill/>
          <a:ln>
            <a:noFill/>
          </a:ln>
        </p:spPr>
      </p:pic>
      <p:pic>
        <p:nvPicPr>
          <p:cNvPr id="489" name="Google Shape;489;g2e03acfc112_1_80"/>
          <p:cNvPicPr preferRelativeResize="0"/>
          <p:nvPr/>
        </p:nvPicPr>
        <p:blipFill>
          <a:blip r:embed="rId4">
            <a:alphaModFix/>
          </a:blip>
          <a:stretch>
            <a:fillRect/>
          </a:stretch>
        </p:blipFill>
        <p:spPr>
          <a:xfrm>
            <a:off x="4084863" y="2716513"/>
            <a:ext cx="5838825" cy="771525"/>
          </a:xfrm>
          <a:prstGeom prst="rect">
            <a:avLst/>
          </a:prstGeom>
          <a:noFill/>
          <a:ln>
            <a:noFill/>
          </a:ln>
        </p:spPr>
      </p:pic>
      <p:pic>
        <p:nvPicPr>
          <p:cNvPr id="490" name="Google Shape;490;g2e03acfc112_1_80"/>
          <p:cNvPicPr preferRelativeResize="0"/>
          <p:nvPr/>
        </p:nvPicPr>
        <p:blipFill>
          <a:blip r:embed="rId5">
            <a:alphaModFix/>
          </a:blip>
          <a:stretch>
            <a:fillRect/>
          </a:stretch>
        </p:blipFill>
        <p:spPr>
          <a:xfrm>
            <a:off x="4735074" y="1025024"/>
            <a:ext cx="4493102" cy="1283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e0e47fa5ab_28_0"/>
          <p:cNvSpPr txBox="1">
            <a:spLocks noGrp="1"/>
          </p:cNvSpPr>
          <p:nvPr>
            <p:ph type="ctrTitle"/>
          </p:nvPr>
        </p:nvSpPr>
        <p:spPr>
          <a:xfrm>
            <a:off x="-87438" y="-60570"/>
            <a:ext cx="6139500" cy="1457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dirty="0"/>
              <a:t>Event Co Sponsor</a:t>
            </a:r>
            <a:endParaRPr dirty="0"/>
          </a:p>
        </p:txBody>
      </p:sp>
      <p:pic>
        <p:nvPicPr>
          <p:cNvPr id="236" name="Google Shape;236;g2e0e47fa5ab_28_0" descr="Logo&#10;&#10;Description automatically generated"/>
          <p:cNvPicPr preferRelativeResize="0"/>
          <p:nvPr/>
        </p:nvPicPr>
        <p:blipFill rotWithShape="1">
          <a:blip r:embed="rId3">
            <a:alphaModFix/>
          </a:blip>
          <a:srcRect/>
          <a:stretch/>
        </p:blipFill>
        <p:spPr>
          <a:xfrm>
            <a:off x="1695700" y="2028225"/>
            <a:ext cx="7138975" cy="2370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e03acfc112_1_90"/>
          <p:cNvSpPr txBox="1">
            <a:spLocks noGrp="1"/>
          </p:cNvSpPr>
          <p:nvPr>
            <p:ph type="ctrTitle"/>
          </p:nvPr>
        </p:nvSpPr>
        <p:spPr>
          <a:xfrm>
            <a:off x="3190039" y="127000"/>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497" name="Google Shape;497;g2e03acfc112_1_90"/>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9" name="Google Shape;499;g2e03acfc112_1_90"/>
          <p:cNvPicPr preferRelativeResize="0"/>
          <p:nvPr/>
        </p:nvPicPr>
        <p:blipFill>
          <a:blip r:embed="rId4">
            <a:alphaModFix/>
          </a:blip>
          <a:stretch>
            <a:fillRect/>
          </a:stretch>
        </p:blipFill>
        <p:spPr>
          <a:xfrm>
            <a:off x="5313288" y="1277730"/>
            <a:ext cx="4493102" cy="1283750"/>
          </a:xfrm>
          <a:prstGeom prst="rect">
            <a:avLst/>
          </a:prstGeom>
          <a:noFill/>
          <a:ln>
            <a:noFill/>
          </a:ln>
        </p:spPr>
      </p:pic>
      <p:pic>
        <p:nvPicPr>
          <p:cNvPr id="3" name="Online Media 2" title="State of the City 2024 - Tracy Hills Welcome Center Video">
            <a:hlinkClick r:id="" action="ppaction://media"/>
            <a:extLst>
              <a:ext uri="{FF2B5EF4-FFF2-40B4-BE49-F238E27FC236}">
                <a16:creationId xmlns:a16="http://schemas.microsoft.com/office/drawing/2014/main" id="{88B0FF9A-03DA-C74B-1F5A-6DCFCBFE0F35}"/>
              </a:ext>
            </a:extLst>
          </p:cNvPr>
          <p:cNvPicPr>
            <a:picLocks noRot="1" noChangeAspect="1"/>
          </p:cNvPicPr>
          <p:nvPr>
            <a:videoFile r:link="rId1"/>
          </p:nvPr>
        </p:nvPicPr>
        <p:blipFill>
          <a:blip r:embed="rId5"/>
          <a:stretch>
            <a:fillRect/>
          </a:stretch>
        </p:blipFill>
        <p:spPr>
          <a:xfrm>
            <a:off x="4057602" y="2716028"/>
            <a:ext cx="7004474" cy="3957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e03acfc112_1_104"/>
          <p:cNvSpPr txBox="1">
            <a:spLocks noGrp="1"/>
          </p:cNvSpPr>
          <p:nvPr>
            <p:ph type="ctrTitle"/>
          </p:nvPr>
        </p:nvSpPr>
        <p:spPr>
          <a:xfrm>
            <a:off x="3190039" y="127000"/>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507" name="Google Shape;507;g2e03acfc112_1_104"/>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08" name="Google Shape;508;g2e03acfc112_1_104"/>
          <p:cNvPicPr preferRelativeResize="0"/>
          <p:nvPr/>
        </p:nvPicPr>
        <p:blipFill>
          <a:blip r:embed="rId3">
            <a:alphaModFix/>
          </a:blip>
          <a:stretch>
            <a:fillRect/>
          </a:stretch>
        </p:blipFill>
        <p:spPr>
          <a:xfrm>
            <a:off x="3019575" y="1228300"/>
            <a:ext cx="8910075" cy="53460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e03acfc112_2_17"/>
          <p:cNvSpPr txBox="1">
            <a:spLocks noGrp="1"/>
          </p:cNvSpPr>
          <p:nvPr>
            <p:ph type="ctrTitle"/>
          </p:nvPr>
        </p:nvSpPr>
        <p:spPr>
          <a:xfrm>
            <a:off x="3190039" y="127000"/>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515" name="Google Shape;515;g2e03acfc112_2_17"/>
          <p:cNvSpPr txBox="1"/>
          <p:nvPr/>
        </p:nvSpPr>
        <p:spPr>
          <a:xfrm>
            <a:off x="3338029" y="1249680"/>
            <a:ext cx="8197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3600">
                <a:solidFill>
                  <a:schemeClr val="dk1"/>
                </a:solidFill>
              </a:rPr>
              <a:t>Tracy </a:t>
            </a:r>
            <a:r>
              <a:rPr lang="en-US" sz="3600">
                <a:solidFill>
                  <a:srgbClr val="1D2228"/>
                </a:solidFill>
                <a:highlight>
                  <a:srgbClr val="FFFFFF"/>
                </a:highlight>
              </a:rPr>
              <a:t>Temporary Emergency Housing Facility</a:t>
            </a:r>
            <a:r>
              <a:rPr lang="en-US" sz="3600">
                <a:solidFill>
                  <a:schemeClr val="dk1"/>
                </a:solidFill>
              </a:rPr>
              <a:t> Update</a:t>
            </a:r>
            <a:endParaRPr sz="3600" i="0" u="none" strike="noStrike" cap="none">
              <a:solidFill>
                <a:schemeClr val="lt1"/>
              </a:solidFill>
            </a:endParaRPr>
          </a:p>
        </p:txBody>
      </p:sp>
      <p:pic>
        <p:nvPicPr>
          <p:cNvPr id="516" name="Google Shape;516;g2e03acfc112_2_17"/>
          <p:cNvPicPr preferRelativeResize="0"/>
          <p:nvPr/>
        </p:nvPicPr>
        <p:blipFill>
          <a:blip r:embed="rId3">
            <a:alphaModFix/>
          </a:blip>
          <a:stretch>
            <a:fillRect/>
          </a:stretch>
        </p:blipFill>
        <p:spPr>
          <a:xfrm>
            <a:off x="8612850" y="4572868"/>
            <a:ext cx="3427876" cy="2055081"/>
          </a:xfrm>
          <a:prstGeom prst="rect">
            <a:avLst/>
          </a:prstGeom>
          <a:noFill/>
          <a:ln>
            <a:noFill/>
          </a:ln>
        </p:spPr>
      </p:pic>
      <p:pic>
        <p:nvPicPr>
          <p:cNvPr id="517" name="Google Shape;517;g2e03acfc112_2_17"/>
          <p:cNvPicPr preferRelativeResize="0"/>
          <p:nvPr/>
        </p:nvPicPr>
        <p:blipFill>
          <a:blip r:embed="rId4">
            <a:alphaModFix/>
          </a:blip>
          <a:stretch>
            <a:fillRect/>
          </a:stretch>
        </p:blipFill>
        <p:spPr>
          <a:xfrm>
            <a:off x="3051925" y="3252500"/>
            <a:ext cx="5394501" cy="2998350"/>
          </a:xfrm>
          <a:prstGeom prst="rect">
            <a:avLst/>
          </a:prstGeom>
          <a:noFill/>
          <a:ln>
            <a:noFill/>
          </a:ln>
        </p:spPr>
      </p:pic>
      <p:pic>
        <p:nvPicPr>
          <p:cNvPr id="518" name="Google Shape;518;g2e03acfc112_2_17"/>
          <p:cNvPicPr preferRelativeResize="0"/>
          <p:nvPr/>
        </p:nvPicPr>
        <p:blipFill>
          <a:blip r:embed="rId5">
            <a:alphaModFix/>
          </a:blip>
          <a:stretch>
            <a:fillRect/>
          </a:stretch>
        </p:blipFill>
        <p:spPr>
          <a:xfrm>
            <a:off x="8612850" y="2043400"/>
            <a:ext cx="3316799" cy="236912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2e006419ed2_28_0"/>
          <p:cNvSpPr txBox="1">
            <a:spLocks noGrp="1"/>
          </p:cNvSpPr>
          <p:nvPr>
            <p:ph type="ctrTitle"/>
          </p:nvPr>
        </p:nvSpPr>
        <p:spPr>
          <a:xfrm>
            <a:off x="3190039" y="127000"/>
            <a:ext cx="8739518"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525" name="Google Shape;525;g2e006419ed2_28_0"/>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6" name="Google Shape;526;g2e006419ed2_28_0"/>
          <p:cNvSpPr txBox="1">
            <a:spLocks noGrp="1"/>
          </p:cNvSpPr>
          <p:nvPr>
            <p:ph type="body" idx="1"/>
          </p:nvPr>
        </p:nvSpPr>
        <p:spPr>
          <a:xfrm>
            <a:off x="3073400" y="1405466"/>
            <a:ext cx="8966200" cy="5452533"/>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1100"/>
              <a:buNone/>
            </a:pPr>
            <a:r>
              <a:rPr lang="en-US" sz="3600" b="1" dirty="0">
                <a:solidFill>
                  <a:srgbClr val="385623"/>
                </a:solidFill>
              </a:rPr>
              <a:t>“Live Inside the Triangle”</a:t>
            </a:r>
            <a:endParaRPr sz="3600" dirty="0"/>
          </a:p>
        </p:txBody>
      </p:sp>
      <p:pic>
        <p:nvPicPr>
          <p:cNvPr id="527" name="Google Shape;527;g2e006419ed2_28_0"/>
          <p:cNvPicPr preferRelativeResize="0"/>
          <p:nvPr/>
        </p:nvPicPr>
        <p:blipFill rotWithShape="1">
          <a:blip r:embed="rId4">
            <a:alphaModFix/>
          </a:blip>
          <a:srcRect/>
          <a:stretch/>
        </p:blipFill>
        <p:spPr>
          <a:xfrm>
            <a:off x="4208827" y="4400068"/>
            <a:ext cx="3372936" cy="2316150"/>
          </a:xfrm>
          <a:prstGeom prst="rect">
            <a:avLst/>
          </a:prstGeom>
          <a:noFill/>
          <a:ln>
            <a:noFill/>
          </a:ln>
        </p:spPr>
      </p:pic>
      <p:pic>
        <p:nvPicPr>
          <p:cNvPr id="528" name="Google Shape;528;g2e006419ed2_28_0"/>
          <p:cNvPicPr preferRelativeResize="0"/>
          <p:nvPr/>
        </p:nvPicPr>
        <p:blipFill rotWithShape="1">
          <a:blip r:embed="rId5">
            <a:alphaModFix/>
          </a:blip>
          <a:srcRect/>
          <a:stretch/>
        </p:blipFill>
        <p:spPr>
          <a:xfrm>
            <a:off x="7581761" y="2217108"/>
            <a:ext cx="2993474" cy="4499110"/>
          </a:xfrm>
          <a:prstGeom prst="rect">
            <a:avLst/>
          </a:prstGeom>
          <a:noFill/>
          <a:ln>
            <a:noFill/>
          </a:ln>
        </p:spPr>
      </p:pic>
      <p:pic>
        <p:nvPicPr>
          <p:cNvPr id="529" name="Google Shape;529;g2e006419ed2_28_0"/>
          <p:cNvPicPr preferRelativeResize="0"/>
          <p:nvPr/>
        </p:nvPicPr>
        <p:blipFill rotWithShape="1">
          <a:blip r:embed="rId6">
            <a:alphaModFix/>
          </a:blip>
          <a:srcRect/>
          <a:stretch/>
        </p:blipFill>
        <p:spPr>
          <a:xfrm>
            <a:off x="4208826" y="2217108"/>
            <a:ext cx="3372935" cy="2182959"/>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e006419ed2_14_36"/>
          <p:cNvSpPr txBox="1">
            <a:spLocks noGrp="1"/>
          </p:cNvSpPr>
          <p:nvPr>
            <p:ph type="ctrTitle"/>
          </p:nvPr>
        </p:nvSpPr>
        <p:spPr>
          <a:xfrm>
            <a:off x="3190039" y="127000"/>
            <a:ext cx="8739518"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536" name="Google Shape;536;g2e006419ed2_14_36"/>
          <p:cNvSpPr txBox="1"/>
          <p:nvPr/>
        </p:nvSpPr>
        <p:spPr>
          <a:xfrm>
            <a:off x="3190039" y="157480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7" name="Google Shape;537;g2e006419ed2_14_36"/>
          <p:cNvSpPr txBox="1">
            <a:spLocks noGrp="1"/>
          </p:cNvSpPr>
          <p:nvPr>
            <p:ph type="body" idx="1"/>
          </p:nvPr>
        </p:nvSpPr>
        <p:spPr>
          <a:xfrm>
            <a:off x="2963357" y="1759450"/>
            <a:ext cx="8966200" cy="5452533"/>
          </a:xfrm>
          <a:prstGeom prst="rect">
            <a:avLst/>
          </a:prstGeom>
          <a:noFill/>
          <a:ln>
            <a:noFill/>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2400"/>
              <a:buNone/>
            </a:pPr>
            <a:r>
              <a:rPr lang="en-US" sz="3600" b="1" dirty="0">
                <a:solidFill>
                  <a:srgbClr val="385623"/>
                </a:solidFill>
              </a:rPr>
              <a:t>“Grow Inside the Triangle”</a:t>
            </a:r>
            <a:endParaRPr sz="3600" dirty="0"/>
          </a:p>
        </p:txBody>
      </p:sp>
      <p:pic>
        <p:nvPicPr>
          <p:cNvPr id="538" name="Google Shape;538;g2e006419ed2_14_36"/>
          <p:cNvPicPr preferRelativeResize="0"/>
          <p:nvPr/>
        </p:nvPicPr>
        <p:blipFill rotWithShape="1">
          <a:blip r:embed="rId4">
            <a:alphaModFix/>
          </a:blip>
          <a:srcRect/>
          <a:stretch/>
        </p:blipFill>
        <p:spPr>
          <a:xfrm>
            <a:off x="6096000" y="4378101"/>
            <a:ext cx="5514987" cy="2154266"/>
          </a:xfrm>
          <a:prstGeom prst="rect">
            <a:avLst/>
          </a:prstGeom>
          <a:noFill/>
          <a:ln>
            <a:noFill/>
          </a:ln>
        </p:spPr>
      </p:pic>
      <p:pic>
        <p:nvPicPr>
          <p:cNvPr id="539" name="Google Shape;539;g2e006419ed2_14_36"/>
          <p:cNvPicPr preferRelativeResize="0"/>
          <p:nvPr/>
        </p:nvPicPr>
        <p:blipFill rotWithShape="1">
          <a:blip r:embed="rId5">
            <a:alphaModFix/>
          </a:blip>
          <a:srcRect/>
          <a:stretch/>
        </p:blipFill>
        <p:spPr>
          <a:xfrm>
            <a:off x="3648454" y="2479899"/>
            <a:ext cx="2434433" cy="4052468"/>
          </a:xfrm>
          <a:prstGeom prst="rect">
            <a:avLst/>
          </a:prstGeom>
          <a:noFill/>
          <a:ln>
            <a:noFill/>
          </a:ln>
        </p:spPr>
      </p:pic>
      <p:pic>
        <p:nvPicPr>
          <p:cNvPr id="540" name="Google Shape;540;g2e006419ed2_14_36"/>
          <p:cNvPicPr preferRelativeResize="0"/>
          <p:nvPr/>
        </p:nvPicPr>
        <p:blipFill rotWithShape="1">
          <a:blip r:embed="rId6">
            <a:alphaModFix/>
          </a:blip>
          <a:srcRect/>
          <a:stretch/>
        </p:blipFill>
        <p:spPr>
          <a:xfrm>
            <a:off x="8543547" y="2479899"/>
            <a:ext cx="3067440" cy="1898202"/>
          </a:xfrm>
          <a:prstGeom prst="rect">
            <a:avLst/>
          </a:prstGeom>
          <a:noFill/>
          <a:ln>
            <a:noFill/>
          </a:ln>
        </p:spPr>
      </p:pic>
      <p:pic>
        <p:nvPicPr>
          <p:cNvPr id="541" name="Google Shape;541;g2e006419ed2_14_36"/>
          <p:cNvPicPr preferRelativeResize="0"/>
          <p:nvPr/>
        </p:nvPicPr>
        <p:blipFill rotWithShape="1">
          <a:blip r:embed="rId7">
            <a:alphaModFix/>
          </a:blip>
          <a:srcRect/>
          <a:stretch/>
        </p:blipFill>
        <p:spPr>
          <a:xfrm>
            <a:off x="6109114" y="2479899"/>
            <a:ext cx="2434433" cy="1898202"/>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2e006419ed2_14_54"/>
          <p:cNvSpPr txBox="1">
            <a:spLocks noGrp="1"/>
          </p:cNvSpPr>
          <p:nvPr>
            <p:ph type="ctrTitle"/>
          </p:nvPr>
        </p:nvSpPr>
        <p:spPr>
          <a:xfrm>
            <a:off x="3190039" y="127000"/>
            <a:ext cx="8739518"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548" name="Google Shape;548;g2e006419ed2_14_54"/>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9" name="Google Shape;549;g2e006419ed2_14_54"/>
          <p:cNvSpPr txBox="1">
            <a:spLocks noGrp="1"/>
          </p:cNvSpPr>
          <p:nvPr>
            <p:ph type="body" idx="1"/>
          </p:nvPr>
        </p:nvSpPr>
        <p:spPr>
          <a:xfrm>
            <a:off x="3073400" y="1405466"/>
            <a:ext cx="8966200" cy="5452533"/>
          </a:xfrm>
          <a:prstGeom prst="rect">
            <a:avLst/>
          </a:prstGeom>
          <a:noFill/>
          <a:ln>
            <a:noFill/>
          </a:ln>
        </p:spPr>
        <p:txBody>
          <a:bodyPr spcFirstLastPara="1" wrap="square" lIns="91425" tIns="45700" rIns="91425" bIns="45700" anchor="t" anchorCtr="0">
            <a:normAutofit/>
          </a:bodyPr>
          <a:lstStyle/>
          <a:p>
            <a:pPr marL="76200" lvl="0" indent="0" algn="l" rtl="0">
              <a:spcBef>
                <a:spcPts val="1000"/>
              </a:spcBef>
              <a:spcAft>
                <a:spcPts val="0"/>
              </a:spcAft>
              <a:buClr>
                <a:schemeClr val="dk1"/>
              </a:buClr>
              <a:buSzPts val="2400"/>
              <a:buFont typeface="Arial"/>
              <a:buNone/>
            </a:pPr>
            <a:r>
              <a:rPr lang="en-US" sz="3600" b="1">
                <a:solidFill>
                  <a:srgbClr val="385623"/>
                </a:solidFill>
              </a:rPr>
              <a:t>“Grow Inside the Triangle”</a:t>
            </a:r>
            <a:endParaRPr sz="3600"/>
          </a:p>
        </p:txBody>
      </p:sp>
      <p:pic>
        <p:nvPicPr>
          <p:cNvPr id="550" name="Google Shape;550;g2e006419ed2_14_54"/>
          <p:cNvPicPr preferRelativeResize="0"/>
          <p:nvPr/>
        </p:nvPicPr>
        <p:blipFill rotWithShape="1">
          <a:blip r:embed="rId3">
            <a:alphaModFix/>
          </a:blip>
          <a:srcRect/>
          <a:stretch/>
        </p:blipFill>
        <p:spPr>
          <a:xfrm>
            <a:off x="4979178" y="2192180"/>
            <a:ext cx="5239643" cy="438572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2e006419ed2_14_91"/>
          <p:cNvSpPr txBox="1">
            <a:spLocks noGrp="1"/>
          </p:cNvSpPr>
          <p:nvPr>
            <p:ph type="ctrTitle"/>
          </p:nvPr>
        </p:nvSpPr>
        <p:spPr>
          <a:xfrm>
            <a:off x="3190039" y="127000"/>
            <a:ext cx="8739518"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557" name="Google Shape;557;g2e006419ed2_14_91"/>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8" name="Google Shape;558;g2e006419ed2_14_91"/>
          <p:cNvSpPr txBox="1">
            <a:spLocks noGrp="1"/>
          </p:cNvSpPr>
          <p:nvPr>
            <p:ph type="body" idx="1"/>
          </p:nvPr>
        </p:nvSpPr>
        <p:spPr>
          <a:xfrm>
            <a:off x="3073400" y="1405466"/>
            <a:ext cx="8966100" cy="5452500"/>
          </a:xfrm>
          <a:prstGeom prst="rect">
            <a:avLst/>
          </a:prstGeom>
          <a:noFill/>
          <a:ln>
            <a:noFill/>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2595"/>
              <a:buNone/>
            </a:pPr>
            <a:r>
              <a:rPr lang="en-US" sz="3600" b="1">
                <a:solidFill>
                  <a:srgbClr val="385623"/>
                </a:solidFill>
              </a:rPr>
              <a:t>“Grow Inside the Triangle”</a:t>
            </a:r>
            <a:r>
              <a:rPr lang="en-US" sz="3600"/>
              <a:t> </a:t>
            </a:r>
            <a:endParaRPr sz="3600"/>
          </a:p>
        </p:txBody>
      </p:sp>
      <p:pic>
        <p:nvPicPr>
          <p:cNvPr id="559" name="Google Shape;559;g2e006419ed2_14_91"/>
          <p:cNvPicPr preferRelativeResize="0"/>
          <p:nvPr/>
        </p:nvPicPr>
        <p:blipFill rotWithShape="1">
          <a:blip r:embed="rId3">
            <a:alphaModFix/>
          </a:blip>
          <a:srcRect/>
          <a:stretch/>
        </p:blipFill>
        <p:spPr>
          <a:xfrm>
            <a:off x="7536444" y="2383920"/>
            <a:ext cx="4503158" cy="3763123"/>
          </a:xfrm>
          <a:prstGeom prst="rect">
            <a:avLst/>
          </a:prstGeom>
          <a:noFill/>
          <a:ln>
            <a:noFill/>
          </a:ln>
        </p:spPr>
      </p:pic>
      <p:pic>
        <p:nvPicPr>
          <p:cNvPr id="560" name="Google Shape;560;g2e006419ed2_14_91"/>
          <p:cNvPicPr preferRelativeResize="0"/>
          <p:nvPr/>
        </p:nvPicPr>
        <p:blipFill rotWithShape="1">
          <a:blip r:embed="rId4">
            <a:alphaModFix/>
          </a:blip>
          <a:srcRect/>
          <a:stretch/>
        </p:blipFill>
        <p:spPr>
          <a:xfrm>
            <a:off x="3073400" y="2383922"/>
            <a:ext cx="4270823" cy="3763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72" name="Google Shape;572;g2e006419ed2_14_8"/>
          <p:cNvPicPr preferRelativeResize="0"/>
          <p:nvPr/>
        </p:nvPicPr>
        <p:blipFill rotWithShape="1">
          <a:blip r:embed="rId3">
            <a:alphaModFix/>
          </a:blip>
          <a:srcRect/>
          <a:stretch/>
        </p:blipFill>
        <p:spPr>
          <a:xfrm>
            <a:off x="3870399" y="1881692"/>
            <a:ext cx="3376776" cy="2206337"/>
          </a:xfrm>
          <a:prstGeom prst="rect">
            <a:avLst/>
          </a:prstGeom>
          <a:noFill/>
          <a:ln>
            <a:noFill/>
          </a:ln>
        </p:spPr>
      </p:pic>
      <p:sp>
        <p:nvSpPr>
          <p:cNvPr id="566" name="Google Shape;566;g2e006419ed2_14_8"/>
          <p:cNvSpPr txBox="1">
            <a:spLocks noGrp="1"/>
          </p:cNvSpPr>
          <p:nvPr>
            <p:ph type="ctrTitle"/>
          </p:nvPr>
        </p:nvSpPr>
        <p:spPr>
          <a:xfrm>
            <a:off x="3190039" y="127000"/>
            <a:ext cx="8739518"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567" name="Google Shape;567;g2e006419ed2_14_8"/>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8" name="Google Shape;568;g2e006419ed2_14_8"/>
          <p:cNvSpPr txBox="1">
            <a:spLocks noGrp="1"/>
          </p:cNvSpPr>
          <p:nvPr>
            <p:ph type="body" idx="1"/>
          </p:nvPr>
        </p:nvSpPr>
        <p:spPr>
          <a:xfrm>
            <a:off x="3004457" y="1058092"/>
            <a:ext cx="9035143" cy="5799908"/>
          </a:xfrm>
          <a:prstGeom prst="rect">
            <a:avLst/>
          </a:prstGeom>
          <a:noFill/>
          <a:ln>
            <a:noFill/>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2400"/>
              <a:buNone/>
            </a:pPr>
            <a:r>
              <a:rPr lang="en-US" sz="3600" b="1">
                <a:solidFill>
                  <a:srgbClr val="385623"/>
                </a:solidFill>
              </a:rPr>
              <a:t>“Work Inside the Triangle”</a:t>
            </a:r>
            <a:r>
              <a:rPr lang="en-US" sz="3600"/>
              <a:t> </a:t>
            </a:r>
            <a:endParaRPr sz="3600"/>
          </a:p>
        </p:txBody>
      </p:sp>
      <p:pic>
        <p:nvPicPr>
          <p:cNvPr id="569" name="Google Shape;569;g2e006419ed2_14_8"/>
          <p:cNvPicPr preferRelativeResize="0"/>
          <p:nvPr/>
        </p:nvPicPr>
        <p:blipFill rotWithShape="1">
          <a:blip r:embed="rId4">
            <a:alphaModFix/>
          </a:blip>
          <a:srcRect/>
          <a:stretch/>
        </p:blipFill>
        <p:spPr>
          <a:xfrm>
            <a:off x="7247175" y="1881690"/>
            <a:ext cx="3376774" cy="2198095"/>
          </a:xfrm>
          <a:prstGeom prst="rect">
            <a:avLst/>
          </a:prstGeom>
          <a:noFill/>
          <a:ln>
            <a:noFill/>
          </a:ln>
        </p:spPr>
      </p:pic>
      <p:pic>
        <p:nvPicPr>
          <p:cNvPr id="570" name="Google Shape;570;g2e006419ed2_14_8"/>
          <p:cNvPicPr preferRelativeResize="0"/>
          <p:nvPr/>
        </p:nvPicPr>
        <p:blipFill rotWithShape="1">
          <a:blip r:embed="rId5">
            <a:alphaModFix/>
          </a:blip>
          <a:srcRect/>
          <a:stretch/>
        </p:blipFill>
        <p:spPr>
          <a:xfrm>
            <a:off x="3870401" y="4079786"/>
            <a:ext cx="3376775" cy="2564489"/>
          </a:xfrm>
          <a:prstGeom prst="rect">
            <a:avLst/>
          </a:prstGeom>
          <a:noFill/>
          <a:ln>
            <a:noFill/>
          </a:ln>
        </p:spPr>
      </p:pic>
      <p:pic>
        <p:nvPicPr>
          <p:cNvPr id="571" name="Google Shape;571;g2e006419ed2_14_8"/>
          <p:cNvPicPr preferRelativeResize="0"/>
          <p:nvPr/>
        </p:nvPicPr>
        <p:blipFill rotWithShape="1">
          <a:blip r:embed="rId6">
            <a:alphaModFix/>
          </a:blip>
          <a:srcRect/>
          <a:stretch/>
        </p:blipFill>
        <p:spPr>
          <a:xfrm>
            <a:off x="7247175" y="4071541"/>
            <a:ext cx="3376776" cy="258098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2e006419ed2_14_25"/>
          <p:cNvSpPr txBox="1">
            <a:spLocks noGrp="1"/>
          </p:cNvSpPr>
          <p:nvPr>
            <p:ph type="body" idx="1"/>
          </p:nvPr>
        </p:nvSpPr>
        <p:spPr>
          <a:xfrm>
            <a:off x="3207650" y="1133925"/>
            <a:ext cx="8721900" cy="5504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sz="3600"/>
              <a:t> </a:t>
            </a:r>
            <a:r>
              <a:rPr lang="en-US" sz="3600" b="1">
                <a:solidFill>
                  <a:srgbClr val="385623"/>
                </a:solidFill>
              </a:rPr>
              <a:t>“Work Inside the Triangle”</a:t>
            </a:r>
            <a:endParaRPr sz="3600"/>
          </a:p>
        </p:txBody>
      </p:sp>
      <p:sp>
        <p:nvSpPr>
          <p:cNvPr id="579" name="Google Shape;579;g2e006419ed2_14_25"/>
          <p:cNvSpPr txBox="1">
            <a:spLocks noGrp="1"/>
          </p:cNvSpPr>
          <p:nvPr>
            <p:ph type="ctrTitle"/>
          </p:nvPr>
        </p:nvSpPr>
        <p:spPr>
          <a:xfrm>
            <a:off x="3198795" y="-437224"/>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endParaRPr/>
          </a:p>
        </p:txBody>
      </p:sp>
      <p:pic>
        <p:nvPicPr>
          <p:cNvPr id="580" name="Google Shape;580;g2e006419ed2_14_25"/>
          <p:cNvPicPr preferRelativeResize="0"/>
          <p:nvPr/>
        </p:nvPicPr>
        <p:blipFill>
          <a:blip r:embed="rId3">
            <a:alphaModFix/>
          </a:blip>
          <a:stretch>
            <a:fillRect/>
          </a:stretch>
        </p:blipFill>
        <p:spPr>
          <a:xfrm>
            <a:off x="2989275" y="1875300"/>
            <a:ext cx="9126526" cy="46790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e03acfc112_2_113"/>
          <p:cNvSpPr txBox="1">
            <a:spLocks noGrp="1"/>
          </p:cNvSpPr>
          <p:nvPr>
            <p:ph type="body" idx="1"/>
          </p:nvPr>
        </p:nvSpPr>
        <p:spPr>
          <a:xfrm>
            <a:off x="3207650" y="1133925"/>
            <a:ext cx="8721900" cy="5504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sz="3600" dirty="0"/>
              <a:t> </a:t>
            </a:r>
            <a:r>
              <a:rPr lang="en-US" sz="3600" b="1" dirty="0">
                <a:solidFill>
                  <a:srgbClr val="385623"/>
                </a:solidFill>
              </a:rPr>
              <a:t>“Work Inside the Triangle”</a:t>
            </a:r>
            <a:endParaRPr sz="3600" dirty="0"/>
          </a:p>
        </p:txBody>
      </p:sp>
      <p:sp>
        <p:nvSpPr>
          <p:cNvPr id="587" name="Google Shape;587;g2e03acfc112_2_113"/>
          <p:cNvSpPr txBox="1">
            <a:spLocks noGrp="1"/>
          </p:cNvSpPr>
          <p:nvPr>
            <p:ph type="ctrTitle"/>
          </p:nvPr>
        </p:nvSpPr>
        <p:spPr>
          <a:xfrm>
            <a:off x="3198795" y="-437224"/>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dirty="0">
                <a:solidFill>
                  <a:schemeClr val="lt1"/>
                </a:solidFill>
              </a:rPr>
              <a:t>🌱</a:t>
            </a:r>
            <a:br>
              <a:rPr lang="en-US" dirty="0">
                <a:solidFill>
                  <a:srgbClr val="38115E"/>
                </a:solidFill>
              </a:rPr>
            </a:br>
            <a:r>
              <a:rPr lang="en-US" dirty="0">
                <a:solidFill>
                  <a:srgbClr val="38115E"/>
                </a:solidFill>
              </a:rPr>
              <a:t>Planting the </a:t>
            </a:r>
            <a:r>
              <a:rPr lang="en-US" dirty="0"/>
              <a:t>SEEDS of Success:</a:t>
            </a:r>
            <a:br>
              <a:rPr lang="en-US" dirty="0"/>
            </a:br>
            <a:r>
              <a:rPr lang="en-US" sz="3000" dirty="0">
                <a:solidFill>
                  <a:srgbClr val="7030A0"/>
                </a:solidFill>
              </a:rPr>
              <a:t>Growing from our past; Nurturing for our future</a:t>
            </a:r>
            <a:endParaRPr dirty="0"/>
          </a:p>
        </p:txBody>
      </p:sp>
      <p:pic>
        <p:nvPicPr>
          <p:cNvPr id="3" name="Online Media 2" title="State of the City 2024 - Prologis Video">
            <a:hlinkClick r:id="" action="ppaction://media"/>
            <a:extLst>
              <a:ext uri="{FF2B5EF4-FFF2-40B4-BE49-F238E27FC236}">
                <a16:creationId xmlns:a16="http://schemas.microsoft.com/office/drawing/2014/main" id="{D0C1E471-1303-A4FE-1C3B-C170DD575486}"/>
              </a:ext>
            </a:extLst>
          </p:cNvPr>
          <p:cNvPicPr>
            <a:picLocks noRot="1" noChangeAspect="1"/>
          </p:cNvPicPr>
          <p:nvPr>
            <a:videoFile r:link="rId1"/>
          </p:nvPr>
        </p:nvPicPr>
        <p:blipFill>
          <a:blip r:embed="rId5"/>
          <a:stretch>
            <a:fillRect/>
          </a:stretch>
        </p:blipFill>
        <p:spPr>
          <a:xfrm>
            <a:off x="3395597" y="1922538"/>
            <a:ext cx="8345995" cy="47154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e0e47fa5ab_39_0"/>
          <p:cNvSpPr txBox="1">
            <a:spLocks noGrp="1"/>
          </p:cNvSpPr>
          <p:nvPr>
            <p:ph type="ctrTitle"/>
          </p:nvPr>
        </p:nvSpPr>
        <p:spPr>
          <a:xfrm>
            <a:off x="369312" y="-582420"/>
            <a:ext cx="6139500" cy="1457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700"/>
              <a:buFont typeface="Palatino Linotype"/>
              <a:buNone/>
            </a:pPr>
            <a:r>
              <a:rPr lang="en-US"/>
              <a:t>Event Sponsors</a:t>
            </a:r>
            <a:endParaRPr/>
          </a:p>
        </p:txBody>
      </p:sp>
      <p:sp>
        <p:nvSpPr>
          <p:cNvPr id="243" name="Google Shape;243;g2e0e47fa5ab_39_0"/>
          <p:cNvSpPr txBox="1"/>
          <p:nvPr/>
        </p:nvSpPr>
        <p:spPr>
          <a:xfrm>
            <a:off x="2394850" y="2999625"/>
            <a:ext cx="58542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dirty="0">
              <a:solidFill>
                <a:schemeClr val="lt1"/>
              </a:solidFill>
              <a:latin typeface="Calibri"/>
              <a:ea typeface="Calibri"/>
              <a:cs typeface="Calibri"/>
              <a:sym typeface="Calibri"/>
            </a:endParaRPr>
          </a:p>
        </p:txBody>
      </p:sp>
      <p:pic>
        <p:nvPicPr>
          <p:cNvPr id="3" name="Online Media 2" title="State of the City 2024 - Tracy Hills Video">
            <a:hlinkClick r:id="" action="ppaction://media"/>
            <a:extLst>
              <a:ext uri="{FF2B5EF4-FFF2-40B4-BE49-F238E27FC236}">
                <a16:creationId xmlns:a16="http://schemas.microsoft.com/office/drawing/2014/main" id="{6568131B-26DF-1DFF-FF54-8B62FBBFD2B1}"/>
              </a:ext>
            </a:extLst>
          </p:cNvPr>
          <p:cNvPicPr>
            <a:picLocks noRot="1" noChangeAspect="1"/>
          </p:cNvPicPr>
          <p:nvPr>
            <a:videoFile r:link="rId1"/>
          </p:nvPr>
        </p:nvPicPr>
        <p:blipFill>
          <a:blip r:embed="rId4"/>
          <a:stretch>
            <a:fillRect/>
          </a:stretch>
        </p:blipFill>
        <p:spPr>
          <a:xfrm>
            <a:off x="369312" y="1139065"/>
            <a:ext cx="9427838" cy="5326729"/>
          </a:xfrm>
          <a:prstGeom prst="rect">
            <a:avLst/>
          </a:prstGeom>
        </p:spPr>
      </p:pic>
    </p:spTree>
    <p:extLst>
      <p:ext uri="{BB962C8B-B14F-4D97-AF65-F5344CB8AC3E}">
        <p14:creationId xmlns:p14="http://schemas.microsoft.com/office/powerpoint/2010/main" val="355784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2e006419ed2_14_72"/>
          <p:cNvSpPr txBox="1">
            <a:spLocks noGrp="1"/>
          </p:cNvSpPr>
          <p:nvPr>
            <p:ph type="ctrTitle"/>
          </p:nvPr>
        </p:nvSpPr>
        <p:spPr>
          <a:xfrm>
            <a:off x="3190039" y="127000"/>
            <a:ext cx="8739518"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595" name="Google Shape;595;g2e006419ed2_14_72"/>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6" name="Google Shape;596;g2e006419ed2_14_72"/>
          <p:cNvSpPr txBox="1">
            <a:spLocks noGrp="1"/>
          </p:cNvSpPr>
          <p:nvPr>
            <p:ph type="body" idx="1"/>
          </p:nvPr>
        </p:nvSpPr>
        <p:spPr>
          <a:xfrm>
            <a:off x="3073400" y="1405466"/>
            <a:ext cx="8966200" cy="5452533"/>
          </a:xfrm>
          <a:prstGeom prst="rect">
            <a:avLst/>
          </a:prstGeom>
          <a:noFill/>
          <a:ln>
            <a:noFill/>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2400"/>
              <a:buNone/>
            </a:pPr>
            <a:r>
              <a:rPr lang="en-US" sz="3000" b="1">
                <a:solidFill>
                  <a:srgbClr val="385623"/>
                </a:solidFill>
              </a:rPr>
              <a:t>“Learn Inside the Triangle”</a:t>
            </a:r>
            <a:endParaRPr sz="4200"/>
          </a:p>
          <a:p>
            <a:pPr marL="76200" lvl="0" indent="0" algn="l" rtl="0">
              <a:lnSpc>
                <a:spcPct val="90000"/>
              </a:lnSpc>
              <a:spcBef>
                <a:spcPts val="1000"/>
              </a:spcBef>
              <a:spcAft>
                <a:spcPts val="0"/>
              </a:spcAft>
              <a:buSzPts val="2400"/>
              <a:buNone/>
            </a:pPr>
            <a:endParaRPr sz="3000"/>
          </a:p>
        </p:txBody>
      </p:sp>
      <p:pic>
        <p:nvPicPr>
          <p:cNvPr id="597" name="Google Shape;597;g2e006419ed2_14_72"/>
          <p:cNvPicPr preferRelativeResize="0"/>
          <p:nvPr/>
        </p:nvPicPr>
        <p:blipFill rotWithShape="1">
          <a:blip r:embed="rId3">
            <a:alphaModFix/>
          </a:blip>
          <a:srcRect/>
          <a:stretch/>
        </p:blipFill>
        <p:spPr>
          <a:xfrm>
            <a:off x="7772158" y="2695602"/>
            <a:ext cx="3852413" cy="2816247"/>
          </a:xfrm>
          <a:prstGeom prst="rect">
            <a:avLst/>
          </a:prstGeom>
          <a:noFill/>
          <a:ln>
            <a:noFill/>
          </a:ln>
        </p:spPr>
      </p:pic>
      <p:pic>
        <p:nvPicPr>
          <p:cNvPr id="598" name="Google Shape;598;g2e006419ed2_14_72"/>
          <p:cNvPicPr preferRelativeResize="0"/>
          <p:nvPr/>
        </p:nvPicPr>
        <p:blipFill rotWithShape="1">
          <a:blip r:embed="rId4">
            <a:alphaModFix/>
          </a:blip>
          <a:srcRect/>
          <a:stretch/>
        </p:blipFill>
        <p:spPr>
          <a:xfrm>
            <a:off x="3565516" y="4470265"/>
            <a:ext cx="4201555" cy="2176405"/>
          </a:xfrm>
          <a:prstGeom prst="rect">
            <a:avLst/>
          </a:prstGeom>
          <a:noFill/>
          <a:ln>
            <a:noFill/>
          </a:ln>
        </p:spPr>
      </p:pic>
      <p:pic>
        <p:nvPicPr>
          <p:cNvPr id="599" name="Google Shape;599;g2e006419ed2_14_72"/>
          <p:cNvPicPr preferRelativeResize="0"/>
          <p:nvPr/>
        </p:nvPicPr>
        <p:blipFill rotWithShape="1">
          <a:blip r:embed="rId5">
            <a:alphaModFix/>
          </a:blip>
          <a:srcRect/>
          <a:stretch/>
        </p:blipFill>
        <p:spPr>
          <a:xfrm>
            <a:off x="3560429" y="2194493"/>
            <a:ext cx="4201554" cy="227577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e006419ed2_14_82"/>
          <p:cNvSpPr txBox="1">
            <a:spLocks noGrp="1"/>
          </p:cNvSpPr>
          <p:nvPr>
            <p:ph type="ctrTitle"/>
          </p:nvPr>
        </p:nvSpPr>
        <p:spPr>
          <a:xfrm>
            <a:off x="3190039" y="127000"/>
            <a:ext cx="8739518"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606" name="Google Shape;606;g2e006419ed2_14_82"/>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7" name="Google Shape;607;g2e006419ed2_14_82"/>
          <p:cNvSpPr txBox="1">
            <a:spLocks noGrp="1"/>
          </p:cNvSpPr>
          <p:nvPr>
            <p:ph type="body" idx="1"/>
          </p:nvPr>
        </p:nvSpPr>
        <p:spPr>
          <a:xfrm>
            <a:off x="3073400" y="1405466"/>
            <a:ext cx="8966200" cy="5452533"/>
          </a:xfrm>
          <a:prstGeom prst="rect">
            <a:avLst/>
          </a:prstGeom>
          <a:noFill/>
          <a:ln>
            <a:noFill/>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2400"/>
              <a:buNone/>
            </a:pPr>
            <a:r>
              <a:rPr lang="en-US" sz="3000" b="1">
                <a:solidFill>
                  <a:srgbClr val="385623"/>
                </a:solidFill>
              </a:rPr>
              <a:t>“Learn Inside the Triangle”</a:t>
            </a:r>
            <a:r>
              <a:rPr lang="en-US" sz="4200"/>
              <a:t> </a:t>
            </a:r>
            <a:endParaRPr sz="4200"/>
          </a:p>
          <a:p>
            <a:pPr marL="0" lvl="0" indent="0" algn="l" rtl="0">
              <a:lnSpc>
                <a:spcPct val="90000"/>
              </a:lnSpc>
              <a:spcBef>
                <a:spcPts val="1000"/>
              </a:spcBef>
              <a:spcAft>
                <a:spcPts val="0"/>
              </a:spcAft>
              <a:buSzPts val="2400"/>
              <a:buNone/>
            </a:pPr>
            <a:endParaRPr sz="3000"/>
          </a:p>
        </p:txBody>
      </p:sp>
      <p:pic>
        <p:nvPicPr>
          <p:cNvPr id="608" name="Google Shape;608;g2e006419ed2_14_82"/>
          <p:cNvPicPr preferRelativeResize="0"/>
          <p:nvPr/>
        </p:nvPicPr>
        <p:blipFill rotWithShape="1">
          <a:blip r:embed="rId3">
            <a:alphaModFix/>
          </a:blip>
          <a:srcRect/>
          <a:stretch/>
        </p:blipFill>
        <p:spPr>
          <a:xfrm>
            <a:off x="5107087" y="2249471"/>
            <a:ext cx="4898825" cy="2047050"/>
          </a:xfrm>
          <a:prstGeom prst="rect">
            <a:avLst/>
          </a:prstGeom>
          <a:noFill/>
          <a:ln>
            <a:noFill/>
          </a:ln>
        </p:spPr>
      </p:pic>
      <p:pic>
        <p:nvPicPr>
          <p:cNvPr id="609" name="Google Shape;609;g2e006419ed2_14_82"/>
          <p:cNvPicPr preferRelativeResize="0"/>
          <p:nvPr/>
        </p:nvPicPr>
        <p:blipFill rotWithShape="1">
          <a:blip r:embed="rId4">
            <a:alphaModFix/>
          </a:blip>
          <a:srcRect/>
          <a:stretch/>
        </p:blipFill>
        <p:spPr>
          <a:xfrm>
            <a:off x="6016100" y="4429651"/>
            <a:ext cx="3080800" cy="2307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2e03acfc112_1_4"/>
          <p:cNvSpPr txBox="1">
            <a:spLocks noGrp="1"/>
          </p:cNvSpPr>
          <p:nvPr>
            <p:ph type="ctrTitle"/>
          </p:nvPr>
        </p:nvSpPr>
        <p:spPr>
          <a:xfrm>
            <a:off x="3190039" y="127000"/>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616" name="Google Shape;616;g2e03acfc112_1_4"/>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7" name="Google Shape;617;g2e03acfc112_1_4"/>
          <p:cNvSpPr txBox="1">
            <a:spLocks noGrp="1"/>
          </p:cNvSpPr>
          <p:nvPr>
            <p:ph type="body" idx="1"/>
          </p:nvPr>
        </p:nvSpPr>
        <p:spPr>
          <a:xfrm>
            <a:off x="3073400" y="1405466"/>
            <a:ext cx="8966100" cy="5452500"/>
          </a:xfrm>
          <a:prstGeom prst="rect">
            <a:avLst/>
          </a:prstGeom>
          <a:noFill/>
          <a:ln>
            <a:noFill/>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2400"/>
              <a:buNone/>
            </a:pPr>
            <a:r>
              <a:rPr lang="en-US" sz="3000" b="1">
                <a:solidFill>
                  <a:srgbClr val="385623"/>
                </a:solidFill>
              </a:rPr>
              <a:t>“Learn Inside the Triangle”</a:t>
            </a:r>
            <a:endParaRPr sz="4200"/>
          </a:p>
          <a:p>
            <a:pPr marL="76200" lvl="0" indent="0" algn="l" rtl="0">
              <a:lnSpc>
                <a:spcPct val="90000"/>
              </a:lnSpc>
              <a:spcBef>
                <a:spcPts val="1000"/>
              </a:spcBef>
              <a:spcAft>
                <a:spcPts val="0"/>
              </a:spcAft>
              <a:buSzPts val="2400"/>
              <a:buNone/>
            </a:pPr>
            <a:r>
              <a:rPr lang="en-US" sz="3600"/>
              <a:t>New: Corral Hollow Elementary School </a:t>
            </a:r>
            <a:endParaRPr sz="3000"/>
          </a:p>
        </p:txBody>
      </p:sp>
      <p:pic>
        <p:nvPicPr>
          <p:cNvPr id="618" name="Google Shape;618;g2e03acfc112_1_4"/>
          <p:cNvPicPr preferRelativeResize="0"/>
          <p:nvPr/>
        </p:nvPicPr>
        <p:blipFill>
          <a:blip r:embed="rId3">
            <a:alphaModFix/>
          </a:blip>
          <a:stretch>
            <a:fillRect/>
          </a:stretch>
        </p:blipFill>
        <p:spPr>
          <a:xfrm>
            <a:off x="3351688" y="2824513"/>
            <a:ext cx="7915275" cy="36290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2"/>
          <p:cNvSpPr txBox="1">
            <a:spLocks noGrp="1"/>
          </p:cNvSpPr>
          <p:nvPr>
            <p:ph type="ctrTitle"/>
          </p:nvPr>
        </p:nvSpPr>
        <p:spPr>
          <a:xfrm>
            <a:off x="490080" y="779874"/>
            <a:ext cx="8759428" cy="182879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Palatino Linotype"/>
              <a:buNone/>
            </a:pPr>
            <a:r>
              <a:rPr lang="en-US" sz="5400"/>
              <a:t>STATE OF THE CITY 2024</a:t>
            </a:r>
            <a:endParaRPr sz="4800"/>
          </a:p>
        </p:txBody>
      </p:sp>
      <p:sp>
        <p:nvSpPr>
          <p:cNvPr id="625" name="Google Shape;625;p12"/>
          <p:cNvSpPr txBox="1">
            <a:spLocks noGrp="1"/>
          </p:cNvSpPr>
          <p:nvPr>
            <p:ph type="subTitle" idx="1"/>
          </p:nvPr>
        </p:nvSpPr>
        <p:spPr>
          <a:xfrm>
            <a:off x="490081" y="4573050"/>
            <a:ext cx="5223640" cy="32972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F1EEDB"/>
              </a:buClr>
              <a:buSzPct val="100000"/>
              <a:buNone/>
            </a:pPr>
            <a:r>
              <a:rPr lang="en-US" i="1"/>
              <a:t>Presented by</a:t>
            </a:r>
            <a:endParaRPr/>
          </a:p>
        </p:txBody>
      </p:sp>
      <p:sp>
        <p:nvSpPr>
          <p:cNvPr id="626" name="Google Shape;626;p12"/>
          <p:cNvSpPr txBox="1">
            <a:spLocks noGrp="1"/>
          </p:cNvSpPr>
          <p:nvPr>
            <p:ph type="body" idx="4294967295"/>
          </p:nvPr>
        </p:nvSpPr>
        <p:spPr>
          <a:xfrm>
            <a:off x="490081" y="2608672"/>
            <a:ext cx="8020176" cy="8877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200"/>
              <a:buNone/>
            </a:pPr>
            <a:r>
              <a:rPr lang="en-US" sz="4200" b="1">
                <a:solidFill>
                  <a:schemeClr val="lt1"/>
                </a:solidFill>
                <a:latin typeface="Palatino Linotype"/>
                <a:ea typeface="Palatino Linotype"/>
                <a:cs typeface="Palatino Linotype"/>
                <a:sym typeface="Palatino Linotype"/>
              </a:rPr>
              <a:t>Planting the SEEDS of Success</a:t>
            </a:r>
            <a:endParaRPr/>
          </a:p>
        </p:txBody>
      </p:sp>
      <p:pic>
        <p:nvPicPr>
          <p:cNvPr id="627" name="Google Shape;627;p12"/>
          <p:cNvPicPr preferRelativeResize="0"/>
          <p:nvPr/>
        </p:nvPicPr>
        <p:blipFill rotWithShape="1">
          <a:blip r:embed="rId3">
            <a:alphaModFix/>
          </a:blip>
          <a:srcRect/>
          <a:stretch/>
        </p:blipFill>
        <p:spPr>
          <a:xfrm>
            <a:off x="1821266" y="5246807"/>
            <a:ext cx="2561273" cy="712285"/>
          </a:xfrm>
          <a:prstGeom prst="rect">
            <a:avLst/>
          </a:prstGeom>
          <a:noFill/>
          <a:ln>
            <a:noFill/>
          </a:ln>
        </p:spPr>
      </p:pic>
      <p:pic>
        <p:nvPicPr>
          <p:cNvPr id="628" name="Google Shape;628;p12"/>
          <p:cNvPicPr preferRelativeResize="0"/>
          <p:nvPr/>
        </p:nvPicPr>
        <p:blipFill rotWithShape="1">
          <a:blip r:embed="rId4">
            <a:alphaModFix/>
          </a:blip>
          <a:srcRect l="665" r="664"/>
          <a:stretch/>
        </p:blipFill>
        <p:spPr>
          <a:xfrm>
            <a:off x="490081" y="4929431"/>
            <a:ext cx="1159688" cy="1347035"/>
          </a:xfrm>
          <a:prstGeom prst="rect">
            <a:avLst/>
          </a:prstGeom>
          <a:noFill/>
          <a:ln>
            <a:noFill/>
          </a:ln>
        </p:spPr>
      </p:pic>
      <p:pic>
        <p:nvPicPr>
          <p:cNvPr id="629" name="Google Shape;629;p12" descr="A tree with roots on a black background&#10;&#10;Description automatically generated"/>
          <p:cNvPicPr preferRelativeResize="0"/>
          <p:nvPr/>
        </p:nvPicPr>
        <p:blipFill rotWithShape="1">
          <a:blip r:embed="rId5">
            <a:alphaModFix/>
          </a:blip>
          <a:srcRect/>
          <a:stretch/>
        </p:blipFill>
        <p:spPr>
          <a:xfrm>
            <a:off x="8237229" y="-86059"/>
            <a:ext cx="6509308" cy="8091964"/>
          </a:xfrm>
          <a:prstGeom prst="rect">
            <a:avLst/>
          </a:prstGeom>
          <a:noFill/>
          <a:ln>
            <a:noFill/>
          </a:ln>
        </p:spPr>
      </p:pic>
      <p:pic>
        <p:nvPicPr>
          <p:cNvPr id="630" name="Google Shape;630;p12" descr="A tree with leaves and roots&#10;&#10;Description automatically generated"/>
          <p:cNvPicPr preferRelativeResize="0"/>
          <p:nvPr/>
        </p:nvPicPr>
        <p:blipFill rotWithShape="1">
          <a:blip r:embed="rId6">
            <a:alphaModFix/>
          </a:blip>
          <a:srcRect/>
          <a:stretch/>
        </p:blipFill>
        <p:spPr>
          <a:xfrm>
            <a:off x="8237229" y="-86059"/>
            <a:ext cx="6509308" cy="8091964"/>
          </a:xfrm>
          <a:prstGeom prst="rect">
            <a:avLst/>
          </a:prstGeom>
          <a:noFill/>
          <a:ln>
            <a:noFill/>
          </a:ln>
        </p:spPr>
      </p:pic>
      <p:pic>
        <p:nvPicPr>
          <p:cNvPr id="631" name="Google Shape;631;p12" descr="A tree with leaves and roots&#10;&#10;Description automatically generated"/>
          <p:cNvPicPr preferRelativeResize="0"/>
          <p:nvPr/>
        </p:nvPicPr>
        <p:blipFill rotWithShape="1">
          <a:blip r:embed="rId7">
            <a:alphaModFix/>
          </a:blip>
          <a:srcRect/>
          <a:stretch/>
        </p:blipFill>
        <p:spPr>
          <a:xfrm>
            <a:off x="8237229" y="-86059"/>
            <a:ext cx="6509308" cy="8091964"/>
          </a:xfrm>
          <a:prstGeom prst="rect">
            <a:avLst/>
          </a:prstGeom>
          <a:noFill/>
          <a:ln>
            <a:noFill/>
          </a:ln>
        </p:spPr>
      </p:pic>
      <p:pic>
        <p:nvPicPr>
          <p:cNvPr id="632" name="Google Shape;632;p12" descr="A tree with colorful leaves and roots&#10;&#10;Description automatically generated"/>
          <p:cNvPicPr preferRelativeResize="0"/>
          <p:nvPr/>
        </p:nvPicPr>
        <p:blipFill rotWithShape="1">
          <a:blip r:embed="rId8">
            <a:alphaModFix/>
          </a:blip>
          <a:srcRect/>
          <a:stretch/>
        </p:blipFill>
        <p:spPr>
          <a:xfrm>
            <a:off x="8237229" y="-86059"/>
            <a:ext cx="6509308" cy="8091964"/>
          </a:xfrm>
          <a:prstGeom prst="rect">
            <a:avLst/>
          </a:prstGeom>
          <a:noFill/>
          <a:ln>
            <a:noFill/>
          </a:ln>
        </p:spPr>
      </p:pic>
      <p:pic>
        <p:nvPicPr>
          <p:cNvPr id="633" name="Google Shape;633;p12" descr="A tree with colorful leaves and roots&#10;&#10;Description automatically generated"/>
          <p:cNvPicPr preferRelativeResize="0"/>
          <p:nvPr/>
        </p:nvPicPr>
        <p:blipFill rotWithShape="1">
          <a:blip r:embed="rId9">
            <a:alphaModFix/>
          </a:blip>
          <a:srcRect/>
          <a:stretch/>
        </p:blipFill>
        <p:spPr>
          <a:xfrm>
            <a:off x="8236392" y="-86059"/>
            <a:ext cx="6510528" cy="8093479"/>
          </a:xfrm>
          <a:prstGeom prst="rect">
            <a:avLst/>
          </a:prstGeom>
          <a:noFill/>
          <a:ln>
            <a:noFill/>
          </a:ln>
        </p:spPr>
      </p:pic>
      <p:pic>
        <p:nvPicPr>
          <p:cNvPr id="634" name="Google Shape;634;p12" descr="A tree with colorful leaves and roots&#10;&#10;Description automatically generated"/>
          <p:cNvPicPr preferRelativeResize="0"/>
          <p:nvPr/>
        </p:nvPicPr>
        <p:blipFill rotWithShape="1">
          <a:blip r:embed="rId10">
            <a:alphaModFix/>
          </a:blip>
          <a:srcRect/>
          <a:stretch/>
        </p:blipFill>
        <p:spPr>
          <a:xfrm>
            <a:off x="8237229" y="-86059"/>
            <a:ext cx="6509691" cy="8092440"/>
          </a:xfrm>
          <a:prstGeom prst="rect">
            <a:avLst/>
          </a:prstGeom>
          <a:noFill/>
          <a:ln>
            <a:noFill/>
          </a:ln>
        </p:spPr>
      </p:pic>
      <p:sp>
        <p:nvSpPr>
          <p:cNvPr id="635" name="Google Shape;635;p12"/>
          <p:cNvSpPr txBox="1"/>
          <p:nvPr/>
        </p:nvSpPr>
        <p:spPr>
          <a:xfrm>
            <a:off x="489698" y="3224562"/>
            <a:ext cx="7669180" cy="3297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1EEDB"/>
              </a:buClr>
              <a:buSzPts val="1400"/>
              <a:buFont typeface="Arial"/>
              <a:buNone/>
            </a:pPr>
            <a:r>
              <a:rPr lang="en-US" sz="1400">
                <a:solidFill>
                  <a:srgbClr val="F1EEDB"/>
                </a:solidFill>
                <a:latin typeface="Palatino Linotype"/>
                <a:ea typeface="Palatino Linotype"/>
                <a:cs typeface="Palatino Linotype"/>
                <a:sym typeface="Palatino Linotype"/>
              </a:rPr>
              <a:t>Strategy • Economic Growth • </a:t>
            </a:r>
            <a:r>
              <a:rPr lang="en-US" sz="1600">
                <a:solidFill>
                  <a:srgbClr val="F1EEDB"/>
                </a:solidFill>
                <a:latin typeface="Palatino Linotype"/>
                <a:ea typeface="Palatino Linotype"/>
                <a:cs typeface="Palatino Linotype"/>
                <a:sym typeface="Palatino Linotype"/>
              </a:rPr>
              <a:t>Entrepreneurship</a:t>
            </a:r>
            <a:r>
              <a:rPr lang="en-US" sz="1400">
                <a:solidFill>
                  <a:srgbClr val="F1EEDB"/>
                </a:solidFill>
                <a:latin typeface="Palatino Linotype"/>
                <a:ea typeface="Palatino Linotype"/>
                <a:cs typeface="Palatino Linotype"/>
                <a:sym typeface="Palatino Linotype"/>
              </a:rPr>
              <a:t> • Development • Sustainability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1000"/>
                                        <p:tgtEl>
                                          <p:spTgt spid="630"/>
                                        </p:tgtEl>
                                      </p:cBhvr>
                                    </p:animEffect>
                                  </p:childTnLst>
                                </p:cTn>
                              </p:par>
                              <p:par>
                                <p:cTn id="8" presetID="10" presetClass="entr" presetSubtype="0" fill="hold" nodeType="withEffect">
                                  <p:stCondLst>
                                    <p:cond delay="1500"/>
                                  </p:stCondLst>
                                  <p:childTnLst>
                                    <p:set>
                                      <p:cBhvr>
                                        <p:cTn id="9" dur="1" fill="hold">
                                          <p:stCondLst>
                                            <p:cond delay="0"/>
                                          </p:stCondLst>
                                        </p:cTn>
                                        <p:tgtEl>
                                          <p:spTgt spid="631"/>
                                        </p:tgtEl>
                                        <p:attrNameLst>
                                          <p:attrName>style.visibility</p:attrName>
                                        </p:attrNameLst>
                                      </p:cBhvr>
                                      <p:to>
                                        <p:strVal val="visible"/>
                                      </p:to>
                                    </p:set>
                                    <p:animEffect transition="in" filter="fade">
                                      <p:cBhvr>
                                        <p:cTn id="10" dur="1000"/>
                                        <p:tgtEl>
                                          <p:spTgt spid="631"/>
                                        </p:tgtEl>
                                      </p:cBhvr>
                                    </p:animEffect>
                                  </p:childTnLst>
                                </p:cTn>
                              </p:par>
                              <p:par>
                                <p:cTn id="11" presetID="10" presetClass="entr" presetSubtype="0" fill="hold" nodeType="withEffect">
                                  <p:stCondLst>
                                    <p:cond delay="2500"/>
                                  </p:stCondLst>
                                  <p:childTnLst>
                                    <p:set>
                                      <p:cBhvr>
                                        <p:cTn id="12" dur="1" fill="hold">
                                          <p:stCondLst>
                                            <p:cond delay="0"/>
                                          </p:stCondLst>
                                        </p:cTn>
                                        <p:tgtEl>
                                          <p:spTgt spid="632"/>
                                        </p:tgtEl>
                                        <p:attrNameLst>
                                          <p:attrName>style.visibility</p:attrName>
                                        </p:attrNameLst>
                                      </p:cBhvr>
                                      <p:to>
                                        <p:strVal val="visible"/>
                                      </p:to>
                                    </p:set>
                                    <p:animEffect transition="in" filter="fade">
                                      <p:cBhvr>
                                        <p:cTn id="13" dur="1000"/>
                                        <p:tgtEl>
                                          <p:spTgt spid="632"/>
                                        </p:tgtEl>
                                      </p:cBhvr>
                                    </p:animEffect>
                                  </p:childTnLst>
                                </p:cTn>
                              </p:par>
                              <p:par>
                                <p:cTn id="14" presetID="10" presetClass="entr" presetSubtype="0" fill="hold" nodeType="withEffect">
                                  <p:stCondLst>
                                    <p:cond delay="3500"/>
                                  </p:stCondLst>
                                  <p:childTnLst>
                                    <p:set>
                                      <p:cBhvr>
                                        <p:cTn id="15" dur="1" fill="hold">
                                          <p:stCondLst>
                                            <p:cond delay="0"/>
                                          </p:stCondLst>
                                        </p:cTn>
                                        <p:tgtEl>
                                          <p:spTgt spid="633"/>
                                        </p:tgtEl>
                                        <p:attrNameLst>
                                          <p:attrName>style.visibility</p:attrName>
                                        </p:attrNameLst>
                                      </p:cBhvr>
                                      <p:to>
                                        <p:strVal val="visible"/>
                                      </p:to>
                                    </p:set>
                                    <p:animEffect transition="in" filter="fade">
                                      <p:cBhvr>
                                        <p:cTn id="16" dur="1000"/>
                                        <p:tgtEl>
                                          <p:spTgt spid="633"/>
                                        </p:tgtEl>
                                      </p:cBhvr>
                                    </p:animEffect>
                                  </p:childTnLst>
                                </p:cTn>
                              </p:par>
                              <p:par>
                                <p:cTn id="17" presetID="10" presetClass="entr" presetSubtype="0" fill="hold" nodeType="withEffect">
                                  <p:stCondLst>
                                    <p:cond delay="4500"/>
                                  </p:stCondLst>
                                  <p:childTnLst>
                                    <p:set>
                                      <p:cBhvr>
                                        <p:cTn id="18" dur="1" fill="hold">
                                          <p:stCondLst>
                                            <p:cond delay="0"/>
                                          </p:stCondLst>
                                        </p:cTn>
                                        <p:tgtEl>
                                          <p:spTgt spid="634"/>
                                        </p:tgtEl>
                                        <p:attrNameLst>
                                          <p:attrName>style.visibility</p:attrName>
                                        </p:attrNameLst>
                                      </p:cBhvr>
                                      <p:to>
                                        <p:strVal val="visible"/>
                                      </p:to>
                                    </p:set>
                                    <p:animEffect transition="in" filter="fade">
                                      <p:cBhvr>
                                        <p:cTn id="19" dur="10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13"/>
          <p:cNvSpPr txBox="1">
            <a:spLocks noGrp="1"/>
          </p:cNvSpPr>
          <p:nvPr>
            <p:ph type="ctrTitle"/>
          </p:nvPr>
        </p:nvSpPr>
        <p:spPr>
          <a:xfrm>
            <a:off x="3190039" y="220133"/>
            <a:ext cx="8739600" cy="982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Font typeface="Palatino Linotype"/>
              <a:buNone/>
            </a:pPr>
            <a:r>
              <a:rPr lang="en-US">
                <a:solidFill>
                  <a:schemeClr val="lt1"/>
                </a:solidFill>
              </a:rPr>
              <a:t>🌱</a:t>
            </a:r>
            <a:r>
              <a:rPr lang="en-US">
                <a:solidFill>
                  <a:srgbClr val="38115E"/>
                </a:solidFill>
              </a:rPr>
              <a:t> Planting the </a:t>
            </a:r>
            <a:r>
              <a:rPr lang="en-US"/>
              <a:t>SEEDS of Success</a:t>
            </a:r>
            <a:endParaRPr/>
          </a:p>
        </p:txBody>
      </p:sp>
      <p:sp>
        <p:nvSpPr>
          <p:cNvPr id="642" name="Google Shape;642;p13"/>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13"/>
          <p:cNvSpPr txBox="1">
            <a:spLocks noGrp="1"/>
          </p:cNvSpPr>
          <p:nvPr>
            <p:ph type="body" idx="1"/>
          </p:nvPr>
        </p:nvSpPr>
        <p:spPr>
          <a:xfrm>
            <a:off x="3207657" y="1405467"/>
            <a:ext cx="8721900" cy="52323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1"/>
              </a:buClr>
              <a:buSzPts val="1100"/>
              <a:buFont typeface="Arial"/>
              <a:buNone/>
            </a:pPr>
            <a:r>
              <a:rPr lang="en-US" sz="2900" b="1"/>
              <a:t>S</a:t>
            </a:r>
            <a:r>
              <a:rPr lang="en-US" sz="2900"/>
              <a:t>trategy</a:t>
            </a:r>
            <a:endParaRPr sz="2900"/>
          </a:p>
          <a:p>
            <a:pPr marL="0" lvl="0" indent="0" algn="l" rtl="0">
              <a:lnSpc>
                <a:spcPct val="115000"/>
              </a:lnSpc>
              <a:spcBef>
                <a:spcPts val="1000"/>
              </a:spcBef>
              <a:spcAft>
                <a:spcPts val="0"/>
              </a:spcAft>
              <a:buClr>
                <a:schemeClr val="dk1"/>
              </a:buClr>
              <a:buSzPts val="1100"/>
              <a:buFont typeface="Arial"/>
              <a:buNone/>
            </a:pPr>
            <a:r>
              <a:rPr lang="en-US" sz="2900" b="1"/>
              <a:t>E</a:t>
            </a:r>
            <a:r>
              <a:rPr lang="en-US" sz="2900"/>
              <a:t>conomic Growth</a:t>
            </a:r>
            <a:endParaRPr sz="2900"/>
          </a:p>
          <a:p>
            <a:pPr marL="0" lvl="0" indent="0" algn="l" rtl="0">
              <a:lnSpc>
                <a:spcPct val="115000"/>
              </a:lnSpc>
              <a:spcBef>
                <a:spcPts val="1000"/>
              </a:spcBef>
              <a:spcAft>
                <a:spcPts val="0"/>
              </a:spcAft>
              <a:buClr>
                <a:schemeClr val="dk1"/>
              </a:buClr>
              <a:buSzPts val="1100"/>
              <a:buFont typeface="Arial"/>
              <a:buNone/>
            </a:pPr>
            <a:r>
              <a:rPr lang="en-US" sz="2900" b="1"/>
              <a:t>E</a:t>
            </a:r>
            <a:r>
              <a:rPr lang="en-US" sz="2900"/>
              <a:t>ntrepreneurship</a:t>
            </a:r>
            <a:endParaRPr sz="2900"/>
          </a:p>
          <a:p>
            <a:pPr marL="0" lvl="0" indent="0" algn="l" rtl="0">
              <a:lnSpc>
                <a:spcPct val="115000"/>
              </a:lnSpc>
              <a:spcBef>
                <a:spcPts val="1000"/>
              </a:spcBef>
              <a:spcAft>
                <a:spcPts val="0"/>
              </a:spcAft>
              <a:buClr>
                <a:schemeClr val="dk1"/>
              </a:buClr>
              <a:buSzPts val="1100"/>
              <a:buFont typeface="Arial"/>
              <a:buNone/>
            </a:pPr>
            <a:r>
              <a:rPr lang="en-US" sz="2900" b="1"/>
              <a:t>D</a:t>
            </a:r>
            <a:r>
              <a:rPr lang="en-US" sz="2900"/>
              <a:t>evelopment</a:t>
            </a:r>
            <a:endParaRPr sz="2900"/>
          </a:p>
          <a:p>
            <a:pPr marL="0" lvl="0" indent="0" algn="l" rtl="0">
              <a:lnSpc>
                <a:spcPct val="115000"/>
              </a:lnSpc>
              <a:spcBef>
                <a:spcPts val="1000"/>
              </a:spcBef>
              <a:spcAft>
                <a:spcPts val="0"/>
              </a:spcAft>
              <a:buClr>
                <a:schemeClr val="dk1"/>
              </a:buClr>
              <a:buSzPts val="1100"/>
              <a:buFont typeface="Arial"/>
              <a:buNone/>
            </a:pPr>
            <a:r>
              <a:rPr lang="en-US" sz="2900" b="1"/>
              <a:t>S</a:t>
            </a:r>
            <a:r>
              <a:rPr lang="en-US" sz="2900"/>
              <a:t>ustainability</a:t>
            </a:r>
            <a:endParaRPr sz="2900"/>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4"/>
          <p:cNvSpPr txBox="1">
            <a:spLocks noGrp="1"/>
          </p:cNvSpPr>
          <p:nvPr>
            <p:ph type="ctrTitle"/>
          </p:nvPr>
        </p:nvSpPr>
        <p:spPr>
          <a:xfrm>
            <a:off x="217503" y="2273705"/>
            <a:ext cx="11719047" cy="98213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B1054"/>
              </a:buClr>
              <a:buSzPts val="3700"/>
              <a:buFont typeface="Palatino Linotype"/>
              <a:buNone/>
            </a:pPr>
            <a:r>
              <a:rPr lang="en-US"/>
              <a:t>City Council Strategic Priorities: 2023-2025</a:t>
            </a:r>
            <a:endParaRPr/>
          </a:p>
        </p:txBody>
      </p:sp>
      <p:pic>
        <p:nvPicPr>
          <p:cNvPr id="650" name="Google Shape;650;p14" descr="Timeline&#10;&#10;Description automatically generated"/>
          <p:cNvPicPr preferRelativeResize="0">
            <a:picLocks noGrp="1"/>
          </p:cNvPicPr>
          <p:nvPr>
            <p:ph type="body" idx="1"/>
          </p:nvPr>
        </p:nvPicPr>
        <p:blipFill rotWithShape="1">
          <a:blip r:embed="rId3">
            <a:alphaModFix/>
          </a:blip>
          <a:srcRect b="76224"/>
          <a:stretch/>
        </p:blipFill>
        <p:spPr>
          <a:xfrm>
            <a:off x="262081" y="9459"/>
            <a:ext cx="11674469" cy="2220576"/>
          </a:xfrm>
          <a:prstGeom prst="rect">
            <a:avLst/>
          </a:prstGeom>
          <a:noFill/>
          <a:ln>
            <a:noFill/>
          </a:ln>
        </p:spPr>
      </p:pic>
      <p:sp>
        <p:nvSpPr>
          <p:cNvPr id="651" name="Google Shape;651;p14"/>
          <p:cNvSpPr/>
          <p:nvPr/>
        </p:nvSpPr>
        <p:spPr>
          <a:xfrm>
            <a:off x="376485" y="4000297"/>
            <a:ext cx="2009312" cy="1104769"/>
          </a:xfrm>
          <a:prstGeom prst="rect">
            <a:avLst/>
          </a:prstGeom>
          <a:solidFill>
            <a:srgbClr val="2B10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Palatino Linotype"/>
                <a:ea typeface="Palatino Linotype"/>
                <a:cs typeface="Palatino Linotype"/>
                <a:sym typeface="Palatino Linotype"/>
              </a:rPr>
              <a:t>Governance</a:t>
            </a:r>
            <a:endParaRPr/>
          </a:p>
        </p:txBody>
      </p:sp>
      <p:sp>
        <p:nvSpPr>
          <p:cNvPr id="652" name="Google Shape;652;p14"/>
          <p:cNvSpPr/>
          <p:nvPr/>
        </p:nvSpPr>
        <p:spPr>
          <a:xfrm>
            <a:off x="3378487" y="3973131"/>
            <a:ext cx="2009310" cy="1096089"/>
          </a:xfrm>
          <a:prstGeom prst="rect">
            <a:avLst/>
          </a:prstGeom>
          <a:solidFill>
            <a:srgbClr val="6A12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Palatino Linotype"/>
                <a:ea typeface="Palatino Linotype"/>
                <a:cs typeface="Palatino Linotype"/>
                <a:sym typeface="Palatino Linotype"/>
              </a:rPr>
              <a:t>Quality of Life</a:t>
            </a:r>
            <a:endParaRPr/>
          </a:p>
        </p:txBody>
      </p:sp>
      <p:sp>
        <p:nvSpPr>
          <p:cNvPr id="653" name="Google Shape;653;p14"/>
          <p:cNvSpPr/>
          <p:nvPr/>
        </p:nvSpPr>
        <p:spPr>
          <a:xfrm>
            <a:off x="6380488" y="3973131"/>
            <a:ext cx="2009311" cy="1107503"/>
          </a:xfrm>
          <a:prstGeom prst="rect">
            <a:avLst/>
          </a:prstGeom>
          <a:solidFill>
            <a:srgbClr val="2564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Palatino Linotype"/>
                <a:ea typeface="Palatino Linotype"/>
                <a:cs typeface="Palatino Linotype"/>
                <a:sym typeface="Palatino Linotype"/>
              </a:rPr>
              <a:t>Public Safety</a:t>
            </a:r>
            <a:endParaRPr/>
          </a:p>
        </p:txBody>
      </p:sp>
      <p:sp>
        <p:nvSpPr>
          <p:cNvPr id="654" name="Google Shape;654;p14"/>
          <p:cNvSpPr/>
          <p:nvPr/>
        </p:nvSpPr>
        <p:spPr>
          <a:xfrm>
            <a:off x="9806203" y="3984545"/>
            <a:ext cx="2009312" cy="1095734"/>
          </a:xfrm>
          <a:prstGeom prst="rect">
            <a:avLst/>
          </a:prstGeom>
          <a:solidFill>
            <a:srgbClr val="0053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Palatino Linotype"/>
                <a:ea typeface="Palatino Linotype"/>
                <a:cs typeface="Palatino Linotype"/>
                <a:sym typeface="Palatino Linotype"/>
              </a:rPr>
              <a:t>Economic Development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5"/>
          <p:cNvSpPr txBox="1">
            <a:spLocks noGrp="1"/>
          </p:cNvSpPr>
          <p:nvPr>
            <p:ph type="ctrTitle"/>
          </p:nvPr>
        </p:nvSpPr>
        <p:spPr>
          <a:xfrm>
            <a:off x="217487" y="192504"/>
            <a:ext cx="11757025" cy="81413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500"/>
              <a:buFont typeface="Palatino Linotype"/>
              <a:buNone/>
            </a:pPr>
            <a:r>
              <a:rPr lang="en-US"/>
              <a:t>Strategic Priority: Governance</a:t>
            </a:r>
            <a:endParaRPr/>
          </a:p>
        </p:txBody>
      </p:sp>
      <p:pic>
        <p:nvPicPr>
          <p:cNvPr id="661" name="Google Shape;661;p15" descr="A picture containing wall, indoor, table, counter&#10;&#10;Description automatically generated"/>
          <p:cNvPicPr preferRelativeResize="0"/>
          <p:nvPr/>
        </p:nvPicPr>
        <p:blipFill rotWithShape="1">
          <a:blip r:embed="rId3">
            <a:alphaModFix/>
          </a:blip>
          <a:srcRect l="16153" t="14172" b="15213"/>
          <a:stretch/>
        </p:blipFill>
        <p:spPr>
          <a:xfrm>
            <a:off x="5561637" y="1898524"/>
            <a:ext cx="6477190" cy="3068406"/>
          </a:xfrm>
          <a:prstGeom prst="rect">
            <a:avLst/>
          </a:prstGeom>
          <a:noFill/>
          <a:ln>
            <a:noFill/>
          </a:ln>
        </p:spPr>
      </p:pic>
      <p:pic>
        <p:nvPicPr>
          <p:cNvPr id="662" name="Google Shape;662;p15" descr="Timeline&#10;&#10;Description automatically generated"/>
          <p:cNvPicPr preferRelativeResize="0"/>
          <p:nvPr/>
        </p:nvPicPr>
        <p:blipFill rotWithShape="1">
          <a:blip r:embed="rId4">
            <a:alphaModFix/>
          </a:blip>
          <a:srcRect l="1906" t="46315" r="76012" b="19766"/>
          <a:stretch/>
        </p:blipFill>
        <p:spPr>
          <a:xfrm>
            <a:off x="1141833" y="999187"/>
            <a:ext cx="3954730" cy="48596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7"/>
          <p:cNvSpPr txBox="1">
            <a:spLocks noGrp="1"/>
          </p:cNvSpPr>
          <p:nvPr>
            <p:ph type="ctrTitle"/>
          </p:nvPr>
        </p:nvSpPr>
        <p:spPr>
          <a:xfrm>
            <a:off x="2342147" y="0"/>
            <a:ext cx="9559200" cy="982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700"/>
              <a:buFont typeface="Palatino Linotype"/>
              <a:buNone/>
            </a:pPr>
            <a:r>
              <a:rPr lang="en-US"/>
              <a:t>Strategic Priority: Quality of Life</a:t>
            </a:r>
            <a:endParaRPr/>
          </a:p>
        </p:txBody>
      </p:sp>
      <p:pic>
        <p:nvPicPr>
          <p:cNvPr id="669" name="Google Shape;669;p17" descr="Timeline&#10;&#10;Description automatically generated"/>
          <p:cNvPicPr preferRelativeResize="0">
            <a:picLocks noGrp="1"/>
          </p:cNvPicPr>
          <p:nvPr>
            <p:ph type="body" idx="1"/>
          </p:nvPr>
        </p:nvPicPr>
        <p:blipFill rotWithShape="1">
          <a:blip r:embed="rId3">
            <a:alphaModFix/>
          </a:blip>
          <a:srcRect l="26134" t="47296" r="50700" b="5154"/>
          <a:stretch/>
        </p:blipFill>
        <p:spPr>
          <a:xfrm>
            <a:off x="5325978" y="1202267"/>
            <a:ext cx="3104400" cy="5097900"/>
          </a:xfrm>
          <a:prstGeom prst="rect">
            <a:avLst/>
          </a:prstGeom>
          <a:noFill/>
          <a:ln>
            <a:noFill/>
          </a:ln>
        </p:spPr>
      </p:pic>
      <p:pic>
        <p:nvPicPr>
          <p:cNvPr id="670" name="Google Shape;670;p17" descr="A picture containing person, outdoor, people, crowd&#10;&#10;Description automatically generated"/>
          <p:cNvPicPr preferRelativeResize="0"/>
          <p:nvPr/>
        </p:nvPicPr>
        <p:blipFill rotWithShape="1">
          <a:blip r:embed="rId4">
            <a:alphaModFix/>
          </a:blip>
          <a:srcRect/>
          <a:stretch/>
        </p:blipFill>
        <p:spPr>
          <a:xfrm>
            <a:off x="0" y="2068985"/>
            <a:ext cx="5046585" cy="33643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8"/>
          <p:cNvSpPr txBox="1">
            <a:spLocks noGrp="1"/>
          </p:cNvSpPr>
          <p:nvPr>
            <p:ph type="ctrTitle"/>
          </p:nvPr>
        </p:nvSpPr>
        <p:spPr>
          <a:xfrm>
            <a:off x="4178711" y="220134"/>
            <a:ext cx="6292440" cy="571287"/>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2B1054"/>
              </a:buClr>
              <a:buSzPct val="98666"/>
              <a:buFont typeface="Palatino Linotype"/>
              <a:buNone/>
            </a:pPr>
            <a:r>
              <a:rPr lang="en-US">
                <a:latin typeface="Palatino Linotype"/>
                <a:ea typeface="Palatino Linotype"/>
                <a:cs typeface="Palatino Linotype"/>
                <a:sym typeface="Palatino Linotype"/>
              </a:rPr>
              <a:t>Measure V Funding Priorities</a:t>
            </a:r>
            <a:endParaRPr/>
          </a:p>
        </p:txBody>
      </p:sp>
      <p:grpSp>
        <p:nvGrpSpPr>
          <p:cNvPr id="677" name="Google Shape;677;p18"/>
          <p:cNvGrpSpPr/>
          <p:nvPr/>
        </p:nvGrpSpPr>
        <p:grpSpPr>
          <a:xfrm>
            <a:off x="-1629880" y="57114"/>
            <a:ext cx="11806614" cy="7043145"/>
            <a:chOff x="-5913549" y="-905372"/>
            <a:chExt cx="11806614" cy="7043145"/>
          </a:xfrm>
        </p:grpSpPr>
        <p:sp>
          <p:nvSpPr>
            <p:cNvPr id="678" name="Google Shape;678;p18"/>
            <p:cNvSpPr/>
            <p:nvPr/>
          </p:nvSpPr>
          <p:spPr>
            <a:xfrm>
              <a:off x="-5913549" y="-905372"/>
              <a:ext cx="7043145" cy="7043145"/>
            </a:xfrm>
            <a:prstGeom prst="blockArc">
              <a:avLst>
                <a:gd name="adj1" fmla="val 18900000"/>
                <a:gd name="adj2" fmla="val 2700000"/>
                <a:gd name="adj3" fmla="val 307"/>
              </a:avLst>
            </a:prstGeom>
            <a:no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8"/>
            <p:cNvSpPr/>
            <p:nvPr/>
          </p:nvSpPr>
          <p:spPr>
            <a:xfrm>
              <a:off x="495198" y="326920"/>
              <a:ext cx="5379041" cy="654259"/>
            </a:xfrm>
            <a:prstGeom prst="rect">
              <a:avLst/>
            </a:prstGeom>
            <a:solidFill>
              <a:srgbClr val="89BB6E"/>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8"/>
            <p:cNvSpPr txBox="1"/>
            <p:nvPr/>
          </p:nvSpPr>
          <p:spPr>
            <a:xfrm>
              <a:off x="495198" y="326920"/>
              <a:ext cx="5379041" cy="654259"/>
            </a:xfrm>
            <a:prstGeom prst="rect">
              <a:avLst/>
            </a:prstGeom>
            <a:noFill/>
            <a:ln>
              <a:noFill/>
            </a:ln>
          </p:spPr>
          <p:txBody>
            <a:bodyPr spcFirstLastPara="1" wrap="square" lIns="519300" tIns="48250" rIns="48250" bIns="48250" anchor="ctr" anchorCtr="0">
              <a:noAutofit/>
            </a:bodyPr>
            <a:lstStyle/>
            <a:p>
              <a:pPr marL="0" marR="0" lvl="0" indent="0" algn="l" rtl="0">
                <a:lnSpc>
                  <a:spcPct val="90000"/>
                </a:lnSpc>
                <a:spcBef>
                  <a:spcPts val="0"/>
                </a:spcBef>
                <a:spcAft>
                  <a:spcPts val="0"/>
                </a:spcAft>
                <a:buClr>
                  <a:schemeClr val="lt1"/>
                </a:buClr>
                <a:buSzPts val="1900"/>
                <a:buFont typeface="Palatino Linotype"/>
                <a:buNone/>
              </a:pPr>
              <a:r>
                <a:rPr lang="en-US" sz="1900">
                  <a:solidFill>
                    <a:schemeClr val="lt1"/>
                  </a:solidFill>
                  <a:latin typeface="Palatino Linotype"/>
                  <a:ea typeface="Palatino Linotype"/>
                  <a:cs typeface="Palatino Linotype"/>
                  <a:sym typeface="Palatino Linotype"/>
                </a:rPr>
                <a:t>Completion of Legacy Fields</a:t>
              </a:r>
              <a:endParaRPr/>
            </a:p>
          </p:txBody>
        </p:sp>
        <p:sp>
          <p:nvSpPr>
            <p:cNvPr id="681" name="Google Shape;681;p18"/>
            <p:cNvSpPr/>
            <p:nvPr/>
          </p:nvSpPr>
          <p:spPr>
            <a:xfrm>
              <a:off x="0" y="245137"/>
              <a:ext cx="817824" cy="817824"/>
            </a:xfrm>
            <a:prstGeom prst="ellipse">
              <a:avLst/>
            </a:prstGeom>
            <a:blipFill rotWithShape="1">
              <a:blip r:embed="rId3">
                <a:alphaModFix/>
              </a:blip>
              <a:stretch>
                <a:fillRect l="-1999" r="-1998"/>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8"/>
            <p:cNvSpPr/>
            <p:nvPr/>
          </p:nvSpPr>
          <p:spPr>
            <a:xfrm>
              <a:off x="964021" y="1307995"/>
              <a:ext cx="4910218" cy="654259"/>
            </a:xfrm>
            <a:prstGeom prst="rect">
              <a:avLst/>
            </a:prstGeom>
            <a:solidFill>
              <a:srgbClr val="002060"/>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8"/>
            <p:cNvSpPr txBox="1"/>
            <p:nvPr/>
          </p:nvSpPr>
          <p:spPr>
            <a:xfrm>
              <a:off x="964021" y="1307995"/>
              <a:ext cx="4910218" cy="654259"/>
            </a:xfrm>
            <a:prstGeom prst="rect">
              <a:avLst/>
            </a:prstGeom>
            <a:noFill/>
            <a:ln>
              <a:noFill/>
            </a:ln>
          </p:spPr>
          <p:txBody>
            <a:bodyPr spcFirstLastPara="1" wrap="square" lIns="519300" tIns="48250" rIns="48250" bIns="48250" anchor="ctr" anchorCtr="0">
              <a:noAutofit/>
            </a:bodyPr>
            <a:lstStyle/>
            <a:p>
              <a:pPr marL="0" marR="0" lvl="0" indent="0" algn="l" rtl="0">
                <a:lnSpc>
                  <a:spcPct val="90000"/>
                </a:lnSpc>
                <a:spcBef>
                  <a:spcPts val="0"/>
                </a:spcBef>
                <a:spcAft>
                  <a:spcPts val="0"/>
                </a:spcAft>
                <a:buClr>
                  <a:schemeClr val="lt1"/>
                </a:buClr>
                <a:buSzPts val="1900"/>
                <a:buFont typeface="Palatino Linotype"/>
                <a:buNone/>
              </a:pPr>
              <a:r>
                <a:rPr lang="en-US" sz="1900">
                  <a:solidFill>
                    <a:schemeClr val="lt1"/>
                  </a:solidFill>
                  <a:latin typeface="Palatino Linotype"/>
                  <a:ea typeface="Palatino Linotype"/>
                  <a:cs typeface="Palatino Linotype"/>
                  <a:sym typeface="Palatino Linotype"/>
                </a:rPr>
                <a:t>Aquatic Center</a:t>
              </a:r>
              <a:endParaRPr/>
            </a:p>
          </p:txBody>
        </p:sp>
        <p:sp>
          <p:nvSpPr>
            <p:cNvPr id="684" name="Google Shape;684;p18"/>
            <p:cNvSpPr/>
            <p:nvPr/>
          </p:nvSpPr>
          <p:spPr>
            <a:xfrm>
              <a:off x="514352" y="1175561"/>
              <a:ext cx="848500" cy="848500"/>
            </a:xfrm>
            <a:prstGeom prst="ellipse">
              <a:avLst/>
            </a:prstGeom>
            <a:blipFill rotWithShape="1">
              <a:blip r:embed="rId4">
                <a:alphaModFix/>
              </a:blip>
              <a:stretch>
                <a:fillRect l="-2999" r="-2999"/>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8"/>
            <p:cNvSpPr/>
            <p:nvPr/>
          </p:nvSpPr>
          <p:spPr>
            <a:xfrm>
              <a:off x="1107912" y="2289070"/>
              <a:ext cx="4766327" cy="654259"/>
            </a:xfrm>
            <a:prstGeom prst="rect">
              <a:avLst/>
            </a:prstGeom>
            <a:solidFill>
              <a:srgbClr val="B0831A"/>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8"/>
            <p:cNvSpPr txBox="1"/>
            <p:nvPr/>
          </p:nvSpPr>
          <p:spPr>
            <a:xfrm>
              <a:off x="1107912" y="2289070"/>
              <a:ext cx="4766327" cy="654259"/>
            </a:xfrm>
            <a:prstGeom prst="rect">
              <a:avLst/>
            </a:prstGeom>
            <a:noFill/>
            <a:ln>
              <a:noFill/>
            </a:ln>
          </p:spPr>
          <p:txBody>
            <a:bodyPr spcFirstLastPara="1" wrap="square" lIns="519300" tIns="48250" rIns="48250" bIns="48250" anchor="ctr" anchorCtr="0">
              <a:noAutofit/>
            </a:bodyPr>
            <a:lstStyle/>
            <a:p>
              <a:pPr marL="0" marR="0" lvl="0" indent="0" algn="l" rtl="0">
                <a:lnSpc>
                  <a:spcPct val="90000"/>
                </a:lnSpc>
                <a:spcBef>
                  <a:spcPts val="0"/>
                </a:spcBef>
                <a:spcAft>
                  <a:spcPts val="0"/>
                </a:spcAft>
                <a:buClr>
                  <a:schemeClr val="lt1"/>
                </a:buClr>
                <a:buSzPts val="1900"/>
                <a:buFont typeface="Palatino Linotype"/>
                <a:buNone/>
              </a:pPr>
              <a:r>
                <a:rPr lang="en-US" sz="1900">
                  <a:solidFill>
                    <a:schemeClr val="lt1"/>
                  </a:solidFill>
                  <a:latin typeface="Palatino Linotype"/>
                  <a:ea typeface="Palatino Linotype"/>
                  <a:cs typeface="Palatino Linotype"/>
                  <a:sym typeface="Palatino Linotype"/>
                </a:rPr>
                <a:t>Multi-Generational Recreation Center</a:t>
              </a:r>
              <a:endParaRPr/>
            </a:p>
          </p:txBody>
        </p:sp>
        <p:sp>
          <p:nvSpPr>
            <p:cNvPr id="687" name="Google Shape;687;p18"/>
            <p:cNvSpPr/>
            <p:nvPr/>
          </p:nvSpPr>
          <p:spPr>
            <a:xfrm>
              <a:off x="718779" y="2209631"/>
              <a:ext cx="848500" cy="848500"/>
            </a:xfrm>
            <a:prstGeom prst="ellipse">
              <a:avLst/>
            </a:prstGeom>
            <a:blipFill rotWithShape="1">
              <a:blip r:embed="rId5">
                <a:alphaModFix/>
              </a:blip>
              <a:stretch>
                <a:fillRect l="-2999" r="-2999"/>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8"/>
            <p:cNvSpPr/>
            <p:nvPr/>
          </p:nvSpPr>
          <p:spPr>
            <a:xfrm>
              <a:off x="964021" y="3270145"/>
              <a:ext cx="4910218" cy="65425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8"/>
            <p:cNvSpPr txBox="1"/>
            <p:nvPr/>
          </p:nvSpPr>
          <p:spPr>
            <a:xfrm>
              <a:off x="964021" y="3270145"/>
              <a:ext cx="4910218" cy="654259"/>
            </a:xfrm>
            <a:prstGeom prst="rect">
              <a:avLst/>
            </a:prstGeom>
            <a:noFill/>
            <a:ln>
              <a:noFill/>
            </a:ln>
          </p:spPr>
          <p:txBody>
            <a:bodyPr spcFirstLastPara="1" wrap="square" lIns="519300" tIns="48250" rIns="48250" bIns="48250" anchor="ctr" anchorCtr="0">
              <a:noAutofit/>
            </a:bodyPr>
            <a:lstStyle/>
            <a:p>
              <a:pPr marL="0" marR="0" lvl="0" indent="0" algn="l" rtl="0">
                <a:lnSpc>
                  <a:spcPct val="90000"/>
                </a:lnSpc>
                <a:spcBef>
                  <a:spcPts val="0"/>
                </a:spcBef>
                <a:spcAft>
                  <a:spcPts val="0"/>
                </a:spcAft>
                <a:buClr>
                  <a:schemeClr val="lt1"/>
                </a:buClr>
                <a:buSzPts val="1900"/>
                <a:buFont typeface="Palatino Linotype"/>
                <a:buNone/>
              </a:pPr>
              <a:r>
                <a:rPr lang="en-US" sz="1900">
                  <a:solidFill>
                    <a:schemeClr val="lt1"/>
                  </a:solidFill>
                  <a:latin typeface="Palatino Linotype"/>
                  <a:ea typeface="Palatino Linotype"/>
                  <a:cs typeface="Palatino Linotype"/>
                  <a:sym typeface="Palatino Linotype"/>
                </a:rPr>
                <a:t>Ritter Family Ball Park Design  </a:t>
              </a:r>
              <a:endParaRPr/>
            </a:p>
          </p:txBody>
        </p:sp>
        <p:sp>
          <p:nvSpPr>
            <p:cNvPr id="690" name="Google Shape;690;p18"/>
            <p:cNvSpPr/>
            <p:nvPr/>
          </p:nvSpPr>
          <p:spPr>
            <a:xfrm>
              <a:off x="574888" y="3190706"/>
              <a:ext cx="848500" cy="848500"/>
            </a:xfrm>
            <a:prstGeom prst="ellipse">
              <a:avLst/>
            </a:prstGeom>
            <a:blipFill rotWithShape="1">
              <a:blip r:embed="rId6">
                <a:alphaModFix/>
              </a:blip>
              <a:stretch>
                <a:fillRect l="-2999" r="-2999"/>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8"/>
            <p:cNvSpPr/>
            <p:nvPr/>
          </p:nvSpPr>
          <p:spPr>
            <a:xfrm>
              <a:off x="514024" y="4251220"/>
              <a:ext cx="5379041" cy="654259"/>
            </a:xfrm>
            <a:prstGeom prst="rect">
              <a:avLst/>
            </a:prstGeom>
            <a:solidFill>
              <a:srgbClr val="006600"/>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8"/>
            <p:cNvSpPr txBox="1"/>
            <p:nvPr/>
          </p:nvSpPr>
          <p:spPr>
            <a:xfrm>
              <a:off x="514024" y="4251220"/>
              <a:ext cx="5379041" cy="654259"/>
            </a:xfrm>
            <a:prstGeom prst="rect">
              <a:avLst/>
            </a:prstGeom>
            <a:noFill/>
            <a:ln>
              <a:noFill/>
            </a:ln>
          </p:spPr>
          <p:txBody>
            <a:bodyPr spcFirstLastPara="1" wrap="square" lIns="519300" tIns="48250" rIns="48250" bIns="48250" anchor="ctr" anchorCtr="0">
              <a:noAutofit/>
            </a:bodyPr>
            <a:lstStyle/>
            <a:p>
              <a:pPr marL="0" marR="0" lvl="0" indent="0" algn="l" rtl="0">
                <a:lnSpc>
                  <a:spcPct val="90000"/>
                </a:lnSpc>
                <a:spcBef>
                  <a:spcPts val="0"/>
                </a:spcBef>
                <a:spcAft>
                  <a:spcPts val="0"/>
                </a:spcAft>
                <a:buClr>
                  <a:schemeClr val="lt1"/>
                </a:buClr>
                <a:buSzPts val="1900"/>
                <a:buFont typeface="Palatino Linotype"/>
                <a:buNone/>
              </a:pPr>
              <a:r>
                <a:rPr lang="en-US" sz="1900">
                  <a:solidFill>
                    <a:schemeClr val="lt1"/>
                  </a:solidFill>
                  <a:latin typeface="Palatino Linotype"/>
                  <a:ea typeface="Palatino Linotype"/>
                  <a:cs typeface="Palatino Linotype"/>
                  <a:sym typeface="Palatino Linotype"/>
                </a:rPr>
                <a:t>Nature Park Phase I Design</a:t>
              </a:r>
              <a:endParaRPr/>
            </a:p>
          </p:txBody>
        </p:sp>
        <p:sp>
          <p:nvSpPr>
            <p:cNvPr id="693" name="Google Shape;693;p18"/>
            <p:cNvSpPr/>
            <p:nvPr/>
          </p:nvSpPr>
          <p:spPr>
            <a:xfrm>
              <a:off x="106065" y="4171781"/>
              <a:ext cx="848500" cy="848500"/>
            </a:xfrm>
            <a:prstGeom prst="ellipse">
              <a:avLst/>
            </a:prstGeom>
            <a:blipFill rotWithShape="1">
              <a:blip r:embed="rId7">
                <a:alphaModFix/>
              </a:blip>
              <a:stretch>
                <a:fillRect l="-2999" r="-2999"/>
              </a:stretch>
            </a:blip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9"/>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B1054"/>
              </a:buClr>
              <a:buSzPts val="3700"/>
              <a:buFont typeface="Palatino Linotype"/>
              <a:buNone/>
            </a:pPr>
            <a:r>
              <a:rPr lang="en-US"/>
              <a:t>Legacy Fields Phase 1</a:t>
            </a:r>
            <a:endParaRPr/>
          </a:p>
        </p:txBody>
      </p:sp>
      <p:pic>
        <p:nvPicPr>
          <p:cNvPr id="700" name="Google Shape;700;p19"/>
          <p:cNvPicPr preferRelativeResize="0">
            <a:picLocks noGrp="1"/>
          </p:cNvPicPr>
          <p:nvPr>
            <p:ph type="body" idx="1"/>
          </p:nvPr>
        </p:nvPicPr>
        <p:blipFill rotWithShape="1">
          <a:blip r:embed="rId3">
            <a:alphaModFix/>
          </a:blip>
          <a:srcRect/>
          <a:stretch/>
        </p:blipFill>
        <p:spPr>
          <a:xfrm>
            <a:off x="352350" y="3584275"/>
            <a:ext cx="3033000" cy="2275200"/>
          </a:xfrm>
          <a:prstGeom prst="rect">
            <a:avLst/>
          </a:prstGeom>
          <a:noFill/>
          <a:ln>
            <a:noFill/>
          </a:ln>
        </p:spPr>
      </p:pic>
      <p:pic>
        <p:nvPicPr>
          <p:cNvPr id="701" name="Google Shape;701;p19"/>
          <p:cNvPicPr preferRelativeResize="0"/>
          <p:nvPr/>
        </p:nvPicPr>
        <p:blipFill rotWithShape="1">
          <a:blip r:embed="rId4">
            <a:alphaModFix/>
          </a:blip>
          <a:srcRect l="-13" t="-52" r="10496" b="-65"/>
          <a:stretch/>
        </p:blipFill>
        <p:spPr>
          <a:xfrm>
            <a:off x="338675" y="1217297"/>
            <a:ext cx="3032980" cy="2290776"/>
          </a:xfrm>
          <a:prstGeom prst="rect">
            <a:avLst/>
          </a:prstGeom>
          <a:noFill/>
          <a:ln>
            <a:noFill/>
          </a:ln>
        </p:spPr>
      </p:pic>
      <p:pic>
        <p:nvPicPr>
          <p:cNvPr id="702" name="Google Shape;702;p19" descr="May be an image of 6 people"/>
          <p:cNvPicPr preferRelativeResize="0">
            <a:picLocks noGrp="1"/>
          </p:cNvPicPr>
          <p:nvPr>
            <p:ph type="body" idx="1"/>
          </p:nvPr>
        </p:nvPicPr>
        <p:blipFill rotWithShape="1">
          <a:blip r:embed="rId5">
            <a:alphaModFix/>
          </a:blip>
          <a:srcRect/>
          <a:stretch/>
        </p:blipFill>
        <p:spPr>
          <a:xfrm>
            <a:off x="4033000" y="1293500"/>
            <a:ext cx="7746600" cy="4357500"/>
          </a:xfrm>
          <a:prstGeom prst="rect">
            <a:avLst/>
          </a:prstGeom>
          <a:noFill/>
          <a:ln>
            <a:noFill/>
          </a:ln>
        </p:spPr>
      </p:pic>
      <p:sp>
        <p:nvSpPr>
          <p:cNvPr id="703" name="Google Shape;703;p19"/>
          <p:cNvSpPr/>
          <p:nvPr/>
        </p:nvSpPr>
        <p:spPr>
          <a:xfrm>
            <a:off x="4257750" y="4571275"/>
            <a:ext cx="3676500" cy="1079700"/>
          </a:xfrm>
          <a:prstGeom prst="wave">
            <a:avLst>
              <a:gd name="adj1" fmla="val 12500"/>
              <a:gd name="adj2" fmla="val 0"/>
            </a:avLst>
          </a:prstGeom>
          <a:solidFill>
            <a:srgbClr val="256498"/>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100" i="1">
                <a:solidFill>
                  <a:schemeClr val="lt1"/>
                </a:solidFill>
                <a:latin typeface="Palatino Linotype"/>
                <a:ea typeface="Palatino Linotype"/>
                <a:cs typeface="Palatino Linotype"/>
                <a:sym typeface="Palatino Linotype"/>
              </a:rPr>
              <a:t>NOW COMPLETE!</a:t>
            </a:r>
            <a:endParaRPr sz="3100" i="1">
              <a:solidFill>
                <a:schemeClr val="lt1"/>
              </a:solidFill>
              <a:latin typeface="Palatino Linotype"/>
              <a:ea typeface="Palatino Linotype"/>
              <a:cs typeface="Palatino Linotype"/>
              <a:sym typeface="Palatino Linotyp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g2e0035cadf8_8_446" descr="Logo, company name&#10;&#10;Description automatically generated"/>
          <p:cNvPicPr preferRelativeResize="0"/>
          <p:nvPr/>
        </p:nvPicPr>
        <p:blipFill rotWithShape="1">
          <a:blip r:embed="rId3">
            <a:alphaModFix/>
          </a:blip>
          <a:srcRect l="10161" r="21275" b="3790"/>
          <a:stretch/>
        </p:blipFill>
        <p:spPr>
          <a:xfrm>
            <a:off x="3291976" y="1135499"/>
            <a:ext cx="4343900" cy="4587000"/>
          </a:xfrm>
          <a:prstGeom prst="rect">
            <a:avLst/>
          </a:prstGeom>
          <a:noFill/>
          <a:ln>
            <a:noFill/>
          </a:ln>
        </p:spPr>
      </p:pic>
      <p:sp>
        <p:nvSpPr>
          <p:cNvPr id="250" name="Google Shape;250;g2e0035cadf8_8_446"/>
          <p:cNvSpPr txBox="1">
            <a:spLocks noGrp="1"/>
          </p:cNvSpPr>
          <p:nvPr>
            <p:ph type="ctrTitle"/>
          </p:nvPr>
        </p:nvSpPr>
        <p:spPr>
          <a:xfrm>
            <a:off x="369312" y="-582420"/>
            <a:ext cx="6139500" cy="1457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700"/>
              <a:buFont typeface="Palatino Linotype"/>
              <a:buNone/>
            </a:pPr>
            <a:r>
              <a:rPr lang="en-US"/>
              <a:t>Event Sponsors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1"/>
          <p:cNvSpPr txBox="1">
            <a:spLocks noGrp="1"/>
          </p:cNvSpPr>
          <p:nvPr>
            <p:ph type="ctrTitle"/>
          </p:nvPr>
        </p:nvSpPr>
        <p:spPr>
          <a:xfrm>
            <a:off x="0" y="6717"/>
            <a:ext cx="11277599" cy="145697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Font typeface="Palatino Linotype"/>
              <a:buNone/>
            </a:pPr>
            <a:r>
              <a:rPr lang="en-US"/>
              <a:t>Multi-Generational Recreation Center</a:t>
            </a:r>
            <a:endParaRPr/>
          </a:p>
        </p:txBody>
      </p:sp>
      <p:pic>
        <p:nvPicPr>
          <p:cNvPr id="710" name="Google Shape;710;p21"/>
          <p:cNvPicPr preferRelativeResize="0"/>
          <p:nvPr/>
        </p:nvPicPr>
        <p:blipFill rotWithShape="1">
          <a:blip r:embed="rId3">
            <a:alphaModFix/>
          </a:blip>
          <a:srcRect/>
          <a:stretch/>
        </p:blipFill>
        <p:spPr>
          <a:xfrm>
            <a:off x="1710787" y="1809328"/>
            <a:ext cx="7856023" cy="365205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2dfc937cf40_0_2"/>
          <p:cNvSpPr txBox="1">
            <a:spLocks noGrp="1"/>
          </p:cNvSpPr>
          <p:nvPr>
            <p:ph type="ctrTitle"/>
          </p:nvPr>
        </p:nvSpPr>
        <p:spPr>
          <a:xfrm>
            <a:off x="3427275" y="369150"/>
            <a:ext cx="6683700" cy="548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2B1054"/>
              </a:buClr>
              <a:buSzPct val="98666"/>
              <a:buFont typeface="Palatino Linotype"/>
              <a:buNone/>
            </a:pPr>
            <a:r>
              <a:rPr lang="en-US"/>
              <a:t>Strategic Priority: Public Safety</a:t>
            </a:r>
            <a:endParaRPr/>
          </a:p>
        </p:txBody>
      </p:sp>
      <p:sp>
        <p:nvSpPr>
          <p:cNvPr id="717" name="Google Shape;717;g2dfc937cf40_0_2"/>
          <p:cNvSpPr txBox="1"/>
          <p:nvPr/>
        </p:nvSpPr>
        <p:spPr>
          <a:xfrm>
            <a:off x="3427274" y="5852354"/>
            <a:ext cx="2089200" cy="9822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2B1054"/>
              </a:buClr>
              <a:buSzPts val="3750"/>
              <a:buFont typeface="Palatino Linotype"/>
              <a:buNone/>
            </a:pPr>
            <a:endParaRPr sz="3750" b="1">
              <a:solidFill>
                <a:srgbClr val="2B1054"/>
              </a:solidFill>
              <a:latin typeface="Palatino Linotype"/>
              <a:ea typeface="Palatino Linotype"/>
              <a:cs typeface="Palatino Linotype"/>
              <a:sym typeface="Palatino Linotype"/>
            </a:endParaRPr>
          </a:p>
        </p:txBody>
      </p:sp>
      <p:pic>
        <p:nvPicPr>
          <p:cNvPr id="718" name="Google Shape;718;g2dfc937cf40_0_2" descr="Timeline&#10;&#10;Description automatically generated"/>
          <p:cNvPicPr preferRelativeResize="0">
            <a:picLocks noGrp="1"/>
          </p:cNvPicPr>
          <p:nvPr>
            <p:ph type="body" idx="1"/>
          </p:nvPr>
        </p:nvPicPr>
        <p:blipFill rotWithShape="1">
          <a:blip r:embed="rId3">
            <a:alphaModFix/>
          </a:blip>
          <a:srcRect l="74990" t="47359" r="2111" b="12570"/>
          <a:stretch/>
        </p:blipFill>
        <p:spPr>
          <a:xfrm>
            <a:off x="8482128" y="1468487"/>
            <a:ext cx="3504600" cy="4906200"/>
          </a:xfrm>
          <a:prstGeom prst="rect">
            <a:avLst/>
          </a:prstGeom>
          <a:noFill/>
          <a:ln>
            <a:noFill/>
          </a:ln>
        </p:spPr>
      </p:pic>
      <p:pic>
        <p:nvPicPr>
          <p:cNvPr id="719" name="Google Shape;719;g2dfc937cf40_0_2"/>
          <p:cNvPicPr preferRelativeResize="0"/>
          <p:nvPr/>
        </p:nvPicPr>
        <p:blipFill rotWithShape="1">
          <a:blip r:embed="rId4">
            <a:alphaModFix/>
          </a:blip>
          <a:srcRect b="10241"/>
          <a:stretch/>
        </p:blipFill>
        <p:spPr>
          <a:xfrm>
            <a:off x="4964225" y="3461950"/>
            <a:ext cx="3609800" cy="3240175"/>
          </a:xfrm>
          <a:prstGeom prst="rect">
            <a:avLst/>
          </a:prstGeom>
          <a:noFill/>
          <a:ln>
            <a:noFill/>
          </a:ln>
        </p:spPr>
      </p:pic>
      <p:pic>
        <p:nvPicPr>
          <p:cNvPr id="720" name="Google Shape;720;g2dfc937cf40_0_2"/>
          <p:cNvPicPr preferRelativeResize="0"/>
          <p:nvPr/>
        </p:nvPicPr>
        <p:blipFill>
          <a:blip r:embed="rId5">
            <a:alphaModFix/>
          </a:blip>
          <a:stretch>
            <a:fillRect/>
          </a:stretch>
        </p:blipFill>
        <p:spPr>
          <a:xfrm>
            <a:off x="3149092" y="1223751"/>
            <a:ext cx="4065020" cy="25482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23"/>
          <p:cNvSpPr txBox="1">
            <a:spLocks noGrp="1"/>
          </p:cNvSpPr>
          <p:nvPr>
            <p:ph type="ctrTitle"/>
          </p:nvPr>
        </p:nvSpPr>
        <p:spPr>
          <a:xfrm>
            <a:off x="3190039" y="220133"/>
            <a:ext cx="8739496" cy="982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B1054"/>
              </a:buClr>
              <a:buSzPts val="3700"/>
              <a:buFont typeface="Palatino Linotype"/>
              <a:buNone/>
            </a:pPr>
            <a:r>
              <a:rPr lang="en-US"/>
              <a:t>Strategic Priority: Public Safety</a:t>
            </a:r>
            <a:endParaRPr/>
          </a:p>
        </p:txBody>
      </p:sp>
      <p:pic>
        <p:nvPicPr>
          <p:cNvPr id="727" name="Google Shape;727;p23"/>
          <p:cNvPicPr preferRelativeResize="0">
            <a:picLocks noGrp="1"/>
          </p:cNvPicPr>
          <p:nvPr>
            <p:ph type="body" idx="1"/>
          </p:nvPr>
        </p:nvPicPr>
        <p:blipFill rotWithShape="1">
          <a:blip r:embed="rId3">
            <a:alphaModFix/>
          </a:blip>
          <a:srcRect b="52461"/>
          <a:stretch/>
        </p:blipFill>
        <p:spPr>
          <a:xfrm>
            <a:off x="4420520" y="1202267"/>
            <a:ext cx="5927896" cy="3647957"/>
          </a:xfrm>
          <a:prstGeom prst="rect">
            <a:avLst/>
          </a:prstGeom>
          <a:noFill/>
          <a:ln>
            <a:noFill/>
          </a:ln>
        </p:spPr>
      </p:pic>
      <p:pic>
        <p:nvPicPr>
          <p:cNvPr id="728" name="Google Shape;728;p23" descr="Qr code&#10;&#10;Description automatically generated"/>
          <p:cNvPicPr preferRelativeResize="0"/>
          <p:nvPr/>
        </p:nvPicPr>
        <p:blipFill rotWithShape="1">
          <a:blip r:embed="rId4">
            <a:alphaModFix/>
          </a:blip>
          <a:srcRect/>
          <a:stretch/>
        </p:blipFill>
        <p:spPr>
          <a:xfrm>
            <a:off x="8896921" y="4410752"/>
            <a:ext cx="1995667" cy="2012207"/>
          </a:xfrm>
          <a:prstGeom prst="rect">
            <a:avLst/>
          </a:prstGeom>
          <a:noFill/>
          <a:ln>
            <a:noFill/>
          </a:ln>
        </p:spPr>
      </p:pic>
      <p:sp>
        <p:nvSpPr>
          <p:cNvPr id="729" name="Google Shape;729;p23"/>
          <p:cNvSpPr/>
          <p:nvPr/>
        </p:nvSpPr>
        <p:spPr>
          <a:xfrm>
            <a:off x="6208295" y="4995741"/>
            <a:ext cx="2536856" cy="659992"/>
          </a:xfrm>
          <a:prstGeom prst="rightArrow">
            <a:avLst>
              <a:gd name="adj1" fmla="val 50000"/>
              <a:gd name="adj2" fmla="val 50000"/>
            </a:avLst>
          </a:prstGeom>
          <a:solidFill>
            <a:srgbClr val="9CC2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002060"/>
                </a:solidFill>
                <a:latin typeface="Arial"/>
                <a:ea typeface="Arial"/>
                <a:cs typeface="Arial"/>
                <a:sym typeface="Arial"/>
              </a:rPr>
              <a:t>SCAN TO BOOKMARK</a:t>
            </a:r>
            <a:endParaRPr sz="1200" b="1">
              <a:solidFill>
                <a:srgbClr val="002060"/>
              </a:solidFill>
              <a:latin typeface="Arial"/>
              <a:ea typeface="Arial"/>
              <a:cs typeface="Arial"/>
              <a:sym typeface="Arial"/>
            </a:endParaRPr>
          </a:p>
        </p:txBody>
      </p:sp>
      <p:pic>
        <p:nvPicPr>
          <p:cNvPr id="730" name="Google Shape;730;p23"/>
          <p:cNvPicPr preferRelativeResize="0"/>
          <p:nvPr/>
        </p:nvPicPr>
        <p:blipFill rotWithShape="1">
          <a:blip r:embed="rId3">
            <a:alphaModFix/>
          </a:blip>
          <a:srcRect t="47386"/>
          <a:stretch/>
        </p:blipFill>
        <p:spPr>
          <a:xfrm>
            <a:off x="3232467" y="4484330"/>
            <a:ext cx="2863533" cy="195033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22"/>
          <p:cNvSpPr txBox="1">
            <a:spLocks noGrp="1"/>
          </p:cNvSpPr>
          <p:nvPr>
            <p:ph type="ctrTitle"/>
          </p:nvPr>
        </p:nvSpPr>
        <p:spPr>
          <a:xfrm>
            <a:off x="260753" y="303470"/>
            <a:ext cx="11719047" cy="51037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98666"/>
              <a:buFont typeface="Palatino Linotype"/>
              <a:buNone/>
            </a:pPr>
            <a:r>
              <a:rPr lang="en-US"/>
              <a:t>Strategic Priority: Public Safety</a:t>
            </a:r>
            <a:endParaRPr/>
          </a:p>
        </p:txBody>
      </p:sp>
      <p:pic>
        <p:nvPicPr>
          <p:cNvPr id="737" name="Google Shape;737;p22"/>
          <p:cNvPicPr preferRelativeResize="0"/>
          <p:nvPr/>
        </p:nvPicPr>
        <p:blipFill>
          <a:blip r:embed="rId3">
            <a:alphaModFix/>
          </a:blip>
          <a:stretch>
            <a:fillRect/>
          </a:stretch>
        </p:blipFill>
        <p:spPr>
          <a:xfrm>
            <a:off x="6762752" y="1463800"/>
            <a:ext cx="4674351" cy="4670300"/>
          </a:xfrm>
          <a:prstGeom prst="rect">
            <a:avLst/>
          </a:prstGeom>
          <a:noFill/>
          <a:ln>
            <a:noFill/>
          </a:ln>
        </p:spPr>
      </p:pic>
      <p:pic>
        <p:nvPicPr>
          <p:cNvPr id="738" name="Google Shape;738;p22" descr="No photo description available."/>
          <p:cNvPicPr preferRelativeResize="0"/>
          <p:nvPr/>
        </p:nvPicPr>
        <p:blipFill>
          <a:blip r:embed="rId4">
            <a:alphaModFix/>
          </a:blip>
          <a:stretch>
            <a:fillRect/>
          </a:stretch>
        </p:blipFill>
        <p:spPr>
          <a:xfrm>
            <a:off x="895681" y="1463800"/>
            <a:ext cx="5565443" cy="46703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2dfc937cf40_4_31"/>
          <p:cNvSpPr txBox="1">
            <a:spLocks noGrp="1"/>
          </p:cNvSpPr>
          <p:nvPr>
            <p:ph type="ctrTitle"/>
          </p:nvPr>
        </p:nvSpPr>
        <p:spPr>
          <a:xfrm>
            <a:off x="609600" y="6717"/>
            <a:ext cx="9949719" cy="145697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Font typeface="Palatino Linotype"/>
              <a:buNone/>
            </a:pPr>
            <a:r>
              <a:rPr lang="en-US"/>
              <a:t>Strategic Priority: </a:t>
            </a:r>
            <a:br>
              <a:rPr lang="en-US"/>
            </a:br>
            <a:r>
              <a:rPr lang="en-US"/>
              <a:t>Economic Development</a:t>
            </a:r>
            <a:endParaRPr/>
          </a:p>
        </p:txBody>
      </p:sp>
      <p:pic>
        <p:nvPicPr>
          <p:cNvPr id="745" name="Google Shape;745;g2dfc937cf40_4_31" descr="Timeline&#10;&#10;Description automatically generated"/>
          <p:cNvPicPr preferRelativeResize="0"/>
          <p:nvPr/>
        </p:nvPicPr>
        <p:blipFill rotWithShape="1">
          <a:blip r:embed="rId3">
            <a:alphaModFix/>
          </a:blip>
          <a:srcRect l="50620" t="46783" r="26233" b="9940"/>
          <a:stretch/>
        </p:blipFill>
        <p:spPr>
          <a:xfrm>
            <a:off x="7653121" y="1648919"/>
            <a:ext cx="3263551" cy="48812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46" name="Google Shape;746;g2dfc937cf40_4_31" descr="A picture containing person, window, indoor&#10;&#10;Description automatically generated"/>
          <p:cNvPicPr preferRelativeResize="0"/>
          <p:nvPr/>
        </p:nvPicPr>
        <p:blipFill rotWithShape="1">
          <a:blip r:embed="rId4">
            <a:alphaModFix/>
          </a:blip>
          <a:srcRect/>
          <a:stretch/>
        </p:blipFill>
        <p:spPr>
          <a:xfrm>
            <a:off x="413333" y="2438503"/>
            <a:ext cx="4792803" cy="26949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47" name="Google Shape;747;g2dfc937cf40_4_31" descr="A couple of men posing for the camera&#10;&#10;Description automatically generated with medium confidence"/>
          <p:cNvPicPr preferRelativeResize="0"/>
          <p:nvPr/>
        </p:nvPicPr>
        <p:blipFill rotWithShape="1">
          <a:blip r:embed="rId5">
            <a:alphaModFix/>
          </a:blip>
          <a:srcRect l="49979" r="18625" b="25853"/>
          <a:stretch/>
        </p:blipFill>
        <p:spPr>
          <a:xfrm>
            <a:off x="4812965" y="4614229"/>
            <a:ext cx="1541152" cy="20466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48" name="Google Shape;748;g2dfc937cf40_4_31"/>
          <p:cNvSpPr txBox="1"/>
          <p:nvPr/>
        </p:nvSpPr>
        <p:spPr>
          <a:xfrm>
            <a:off x="2531665" y="1794366"/>
            <a:ext cx="30518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lt1"/>
                </a:solidFill>
                <a:latin typeface="Palatino Linotype"/>
                <a:ea typeface="Palatino Linotype"/>
                <a:cs typeface="Palatino Linotype"/>
                <a:sym typeface="Palatino Linotype"/>
              </a:rPr>
              <a:t>Midori Lichtwardt, City Manager</a:t>
            </a:r>
            <a:endParaRPr/>
          </a:p>
          <a:p>
            <a:pPr marL="0" marR="0" lvl="0" indent="0" algn="l" rtl="0">
              <a:spcBef>
                <a:spcPts val="0"/>
              </a:spcBef>
              <a:spcAft>
                <a:spcPts val="0"/>
              </a:spcAft>
              <a:buNone/>
            </a:pPr>
            <a:r>
              <a:rPr lang="en-US" sz="1400">
                <a:solidFill>
                  <a:schemeClr val="lt1"/>
                </a:solidFill>
                <a:latin typeface="Palatino Linotype"/>
                <a:ea typeface="Palatino Linotype"/>
                <a:cs typeface="Palatino Linotype"/>
                <a:sym typeface="Palatino Linotype"/>
              </a:rPr>
              <a:t>City of Tracy</a:t>
            </a:r>
            <a:endParaRPr/>
          </a:p>
        </p:txBody>
      </p:sp>
      <p:sp>
        <p:nvSpPr>
          <p:cNvPr id="749" name="Google Shape;749;g2dfc937cf40_4_31"/>
          <p:cNvSpPr txBox="1"/>
          <p:nvPr/>
        </p:nvSpPr>
        <p:spPr>
          <a:xfrm>
            <a:off x="235469" y="5251077"/>
            <a:ext cx="301802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Palatino Linotype"/>
                <a:ea typeface="Palatino Linotype"/>
                <a:cs typeface="Palatino Linotype"/>
                <a:sym typeface="Palatino Linotype"/>
              </a:rPr>
              <a:t>Maria Valenzuela, CEO</a:t>
            </a:r>
            <a:endParaRPr/>
          </a:p>
          <a:p>
            <a:pPr marL="0" marR="0" lvl="0" indent="0" algn="l" rtl="0">
              <a:spcBef>
                <a:spcPts val="0"/>
              </a:spcBef>
              <a:spcAft>
                <a:spcPts val="0"/>
              </a:spcAft>
              <a:buNone/>
            </a:pPr>
            <a:r>
              <a:rPr lang="en-US" sz="1400">
                <a:solidFill>
                  <a:schemeClr val="lt1"/>
                </a:solidFill>
                <a:latin typeface="Palatino Linotype"/>
                <a:ea typeface="Palatino Linotype"/>
                <a:cs typeface="Palatino Linotype"/>
                <a:sym typeface="Palatino Linotype"/>
              </a:rPr>
              <a:t>Tracy Chamber of Commerce</a:t>
            </a:r>
            <a:endParaRPr/>
          </a:p>
        </p:txBody>
      </p:sp>
      <p:sp>
        <p:nvSpPr>
          <p:cNvPr id="750" name="Google Shape;750;g2dfc937cf40_4_31"/>
          <p:cNvSpPr txBox="1"/>
          <p:nvPr/>
        </p:nvSpPr>
        <p:spPr>
          <a:xfrm>
            <a:off x="2188116" y="6156824"/>
            <a:ext cx="301802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Palatino Linotype"/>
                <a:ea typeface="Palatino Linotype"/>
                <a:cs typeface="Palatino Linotype"/>
                <a:sym typeface="Palatino Linotype"/>
              </a:rPr>
              <a:t>Forrest Ebbs, CED Director</a:t>
            </a:r>
            <a:endParaRPr/>
          </a:p>
          <a:p>
            <a:pPr marL="0" marR="0" lvl="0" indent="0" algn="l" rtl="0">
              <a:spcBef>
                <a:spcPts val="0"/>
              </a:spcBef>
              <a:spcAft>
                <a:spcPts val="0"/>
              </a:spcAft>
              <a:buNone/>
            </a:pPr>
            <a:r>
              <a:rPr lang="en-US" sz="1400">
                <a:solidFill>
                  <a:schemeClr val="lt1"/>
                </a:solidFill>
                <a:latin typeface="Palatino Linotype"/>
                <a:ea typeface="Palatino Linotype"/>
                <a:cs typeface="Palatino Linotype"/>
                <a:sym typeface="Palatino Linotype"/>
              </a:rPr>
              <a:t>City of Tracy</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g2dfc937cf40_4_43"/>
          <p:cNvPicPr preferRelativeResize="0">
            <a:picLocks noGrp="1"/>
          </p:cNvPicPr>
          <p:nvPr>
            <p:ph type="body" idx="1"/>
          </p:nvPr>
        </p:nvPicPr>
        <p:blipFill rotWithShape="1">
          <a:blip r:embed="rId3">
            <a:alphaModFix/>
          </a:blip>
          <a:srcRect/>
          <a:stretch/>
        </p:blipFill>
        <p:spPr>
          <a:xfrm>
            <a:off x="8172921" y="1229324"/>
            <a:ext cx="3850311" cy="5105278"/>
          </a:xfrm>
          <a:prstGeom prst="rect">
            <a:avLst/>
          </a:prstGeom>
          <a:noFill/>
          <a:ln w="9525" cap="flat" cmpd="sng">
            <a:solidFill>
              <a:schemeClr val="dk1"/>
            </a:solidFill>
            <a:prstDash val="solid"/>
            <a:round/>
            <a:headEnd type="none" w="sm" len="sm"/>
            <a:tailEnd type="none" w="sm" len="sm"/>
          </a:ln>
        </p:spPr>
      </p:pic>
      <p:sp>
        <p:nvSpPr>
          <p:cNvPr id="757" name="Google Shape;757;g2dfc937cf40_4_43"/>
          <p:cNvSpPr txBox="1"/>
          <p:nvPr/>
        </p:nvSpPr>
        <p:spPr>
          <a:xfrm>
            <a:off x="3427274" y="5852354"/>
            <a:ext cx="2089106" cy="982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2B1054"/>
              </a:buClr>
              <a:buSzPts val="3750"/>
              <a:buFont typeface="Palatino Linotype"/>
              <a:buNone/>
            </a:pPr>
            <a:endParaRPr sz="3750" b="1">
              <a:solidFill>
                <a:srgbClr val="2B1054"/>
              </a:solidFill>
              <a:latin typeface="Palatino Linotype"/>
              <a:ea typeface="Palatino Linotype"/>
              <a:cs typeface="Palatino Linotype"/>
              <a:sym typeface="Palatino Linotype"/>
            </a:endParaRPr>
          </a:p>
        </p:txBody>
      </p:sp>
      <p:sp>
        <p:nvSpPr>
          <p:cNvPr id="758" name="Google Shape;758;g2dfc937cf40_4_43"/>
          <p:cNvSpPr txBox="1"/>
          <p:nvPr/>
        </p:nvSpPr>
        <p:spPr>
          <a:xfrm>
            <a:off x="3427274" y="2334285"/>
            <a:ext cx="4607454" cy="433965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B1054"/>
              </a:buClr>
              <a:buSzPts val="2400"/>
              <a:buFont typeface="Noto Sans Symbols"/>
              <a:buChar char="▪"/>
            </a:pPr>
            <a:r>
              <a:rPr lang="en-US" sz="2400">
                <a:solidFill>
                  <a:srgbClr val="2B1054"/>
                </a:solidFill>
                <a:latin typeface="Palatino Linotype"/>
                <a:ea typeface="Palatino Linotype"/>
                <a:cs typeface="Palatino Linotype"/>
                <a:sym typeface="Palatino Linotype"/>
              </a:rPr>
              <a:t>Organizational Capacity</a:t>
            </a:r>
            <a:endParaRPr/>
          </a:p>
          <a:p>
            <a:pPr marL="0" marR="0" lvl="0" indent="0" algn="l" rtl="0">
              <a:spcBef>
                <a:spcPts val="0"/>
              </a:spcBef>
              <a:spcAft>
                <a:spcPts val="0"/>
              </a:spcAft>
              <a:buNone/>
            </a:pPr>
            <a:endParaRPr sz="2400">
              <a:solidFill>
                <a:srgbClr val="2B1054"/>
              </a:solidFill>
              <a:latin typeface="Palatino Linotype"/>
              <a:ea typeface="Palatino Linotype"/>
              <a:cs typeface="Palatino Linotype"/>
              <a:sym typeface="Palatino Linotype"/>
            </a:endParaRPr>
          </a:p>
          <a:p>
            <a:pPr marL="285750" marR="0" lvl="0" indent="-285750" algn="l" rtl="0">
              <a:spcBef>
                <a:spcPts val="0"/>
              </a:spcBef>
              <a:spcAft>
                <a:spcPts val="0"/>
              </a:spcAft>
              <a:buClr>
                <a:srgbClr val="2B1054"/>
              </a:buClr>
              <a:buSzPts val="2400"/>
              <a:buFont typeface="Noto Sans Symbols"/>
              <a:buChar char="▪"/>
            </a:pPr>
            <a:r>
              <a:rPr lang="en-US" sz="2400">
                <a:solidFill>
                  <a:srgbClr val="2B1054"/>
                </a:solidFill>
                <a:latin typeface="Palatino Linotype"/>
                <a:ea typeface="Palatino Linotype"/>
                <a:cs typeface="Palatino Linotype"/>
                <a:sym typeface="Palatino Linotype"/>
              </a:rPr>
              <a:t>Diverse &amp; Resilient Economy</a:t>
            </a:r>
            <a:endParaRPr/>
          </a:p>
          <a:p>
            <a:pPr marL="0" marR="0" lvl="0" indent="0" algn="l" rtl="0">
              <a:spcBef>
                <a:spcPts val="0"/>
              </a:spcBef>
              <a:spcAft>
                <a:spcPts val="0"/>
              </a:spcAft>
              <a:buNone/>
            </a:pPr>
            <a:endParaRPr sz="2400">
              <a:solidFill>
                <a:srgbClr val="2B1054"/>
              </a:solidFill>
              <a:latin typeface="Palatino Linotype"/>
              <a:ea typeface="Palatino Linotype"/>
              <a:cs typeface="Palatino Linotype"/>
              <a:sym typeface="Palatino Linotype"/>
            </a:endParaRPr>
          </a:p>
          <a:p>
            <a:pPr marL="285750" marR="0" lvl="0" indent="-285750" algn="l" rtl="0">
              <a:spcBef>
                <a:spcPts val="0"/>
              </a:spcBef>
              <a:spcAft>
                <a:spcPts val="0"/>
              </a:spcAft>
              <a:buClr>
                <a:srgbClr val="2B1054"/>
              </a:buClr>
              <a:buSzPts val="2400"/>
              <a:buFont typeface="Noto Sans Symbols"/>
              <a:buChar char="▪"/>
            </a:pPr>
            <a:r>
              <a:rPr lang="en-US" sz="2400">
                <a:solidFill>
                  <a:srgbClr val="2B1054"/>
                </a:solidFill>
                <a:latin typeface="Palatino Linotype"/>
                <a:ea typeface="Palatino Linotype"/>
                <a:cs typeface="Palatino Linotype"/>
                <a:sym typeface="Palatino Linotype"/>
              </a:rPr>
              <a:t>Real Estate Development</a:t>
            </a:r>
            <a:endParaRPr/>
          </a:p>
          <a:p>
            <a:pPr marL="0" marR="0" lvl="0" indent="0" algn="l" rtl="0">
              <a:spcBef>
                <a:spcPts val="0"/>
              </a:spcBef>
              <a:spcAft>
                <a:spcPts val="0"/>
              </a:spcAft>
              <a:buNone/>
            </a:pPr>
            <a:endParaRPr sz="2400">
              <a:solidFill>
                <a:srgbClr val="2B1054"/>
              </a:solidFill>
              <a:latin typeface="Palatino Linotype"/>
              <a:ea typeface="Palatino Linotype"/>
              <a:cs typeface="Palatino Linotype"/>
              <a:sym typeface="Palatino Linotype"/>
            </a:endParaRPr>
          </a:p>
          <a:p>
            <a:pPr marL="285750" marR="0" lvl="0" indent="-285750" algn="l" rtl="0">
              <a:spcBef>
                <a:spcPts val="0"/>
              </a:spcBef>
              <a:spcAft>
                <a:spcPts val="0"/>
              </a:spcAft>
              <a:buClr>
                <a:srgbClr val="2B1054"/>
              </a:buClr>
              <a:buSzPts val="2400"/>
              <a:buFont typeface="Noto Sans Symbols"/>
              <a:buChar char="▪"/>
            </a:pPr>
            <a:r>
              <a:rPr lang="en-US" sz="2400">
                <a:solidFill>
                  <a:srgbClr val="2B1054"/>
                </a:solidFill>
                <a:latin typeface="Palatino Linotype"/>
                <a:ea typeface="Palatino Linotype"/>
                <a:cs typeface="Palatino Linotype"/>
                <a:sym typeface="Palatino Linotype"/>
              </a:rPr>
              <a:t>Quality of Life &amp; Place </a:t>
            </a:r>
            <a:endParaRPr/>
          </a:p>
          <a:p>
            <a:pPr marL="465887" marR="0" lvl="0" indent="-351587" algn="l" rtl="0">
              <a:spcBef>
                <a:spcPts val="0"/>
              </a:spcBef>
              <a:spcAft>
                <a:spcPts val="0"/>
              </a:spcAft>
              <a:buClr>
                <a:schemeClr val="dk1"/>
              </a:buClr>
              <a:buSzPts val="1800"/>
              <a:buFont typeface="Arial"/>
              <a:buNone/>
            </a:pPr>
            <a:endParaRPr sz="1800">
              <a:solidFill>
                <a:schemeClr val="dk1"/>
              </a:solidFill>
              <a:latin typeface="Palatino Linotype"/>
              <a:ea typeface="Palatino Linotype"/>
              <a:cs typeface="Palatino Linotype"/>
              <a:sym typeface="Palatino Linotype"/>
            </a:endParaRPr>
          </a:p>
          <a:p>
            <a:pPr marL="465887" marR="0" lvl="0" indent="-351587" algn="l" rtl="0">
              <a:spcBef>
                <a:spcPts val="0"/>
              </a:spcBef>
              <a:spcAft>
                <a:spcPts val="0"/>
              </a:spcAft>
              <a:buClr>
                <a:schemeClr val="dk1"/>
              </a:buClr>
              <a:buSzPts val="1800"/>
              <a:buFont typeface="Arial"/>
              <a:buNone/>
            </a:pPr>
            <a:endParaRPr sz="1800">
              <a:solidFill>
                <a:schemeClr val="dk1"/>
              </a:solidFill>
              <a:latin typeface="Palatino Linotype"/>
              <a:ea typeface="Palatino Linotype"/>
              <a:cs typeface="Palatino Linotype"/>
              <a:sym typeface="Palatino Linotype"/>
            </a:endParaRPr>
          </a:p>
          <a:p>
            <a:pPr marL="465887" marR="0" lvl="0" indent="-351587" algn="l" rtl="0">
              <a:spcBef>
                <a:spcPts val="0"/>
              </a:spcBef>
              <a:spcAft>
                <a:spcPts val="0"/>
              </a:spcAft>
              <a:buClr>
                <a:schemeClr val="dk1"/>
              </a:buClr>
              <a:buSzPts val="1800"/>
              <a:buFont typeface="Arial"/>
              <a:buNone/>
            </a:pPr>
            <a:endParaRPr sz="1800">
              <a:solidFill>
                <a:schemeClr val="dk1"/>
              </a:solidFill>
              <a:latin typeface="Palatino Linotype"/>
              <a:ea typeface="Palatino Linotype"/>
              <a:cs typeface="Palatino Linotype"/>
              <a:sym typeface="Palatino Linotype"/>
            </a:endParaRPr>
          </a:p>
          <a:p>
            <a:pPr marL="465887" marR="0" lvl="0" indent="-351587" algn="l" rtl="0">
              <a:spcBef>
                <a:spcPts val="0"/>
              </a:spcBef>
              <a:spcAft>
                <a:spcPts val="0"/>
              </a:spcAft>
              <a:buClr>
                <a:schemeClr val="dk1"/>
              </a:buClr>
              <a:buSzPts val="1800"/>
              <a:buFont typeface="Arial"/>
              <a:buNone/>
            </a:pPr>
            <a:endParaRPr sz="1800">
              <a:solidFill>
                <a:schemeClr val="dk1"/>
              </a:solidFill>
              <a:latin typeface="Palatino Linotype"/>
              <a:ea typeface="Palatino Linotype"/>
              <a:cs typeface="Palatino Linotype"/>
              <a:sym typeface="Palatino Linotype"/>
            </a:endParaRPr>
          </a:p>
          <a:p>
            <a:pPr marL="465887" marR="0" lvl="0" indent="-351587" algn="l" rtl="0">
              <a:spcBef>
                <a:spcPts val="0"/>
              </a:spcBef>
              <a:spcAft>
                <a:spcPts val="0"/>
              </a:spcAft>
              <a:buClr>
                <a:schemeClr val="dk1"/>
              </a:buClr>
              <a:buSzPts val="1800"/>
              <a:buFont typeface="Arial"/>
              <a:buNone/>
            </a:pPr>
            <a:endParaRPr sz="1800">
              <a:solidFill>
                <a:schemeClr val="dk1"/>
              </a:solidFill>
              <a:latin typeface="Palatino Linotype"/>
              <a:ea typeface="Palatino Linotype"/>
              <a:cs typeface="Palatino Linotype"/>
              <a:sym typeface="Palatino Linotype"/>
            </a:endParaRPr>
          </a:p>
          <a:p>
            <a:pPr marL="465887" marR="0" lvl="0" indent="-351587" algn="l" rtl="0">
              <a:spcBef>
                <a:spcPts val="0"/>
              </a:spcBef>
              <a:spcAft>
                <a:spcPts val="0"/>
              </a:spcAft>
              <a:buClr>
                <a:schemeClr val="dk1"/>
              </a:buClr>
              <a:buSzPts val="1800"/>
              <a:buFont typeface="Arial"/>
              <a:buNone/>
            </a:pPr>
            <a:endParaRPr sz="1800">
              <a:solidFill>
                <a:schemeClr val="dk1"/>
              </a:solidFill>
              <a:latin typeface="Palatino Linotype"/>
              <a:ea typeface="Palatino Linotype"/>
              <a:cs typeface="Palatino Linotype"/>
              <a:sym typeface="Palatino Linotype"/>
            </a:endParaRPr>
          </a:p>
        </p:txBody>
      </p:sp>
      <p:sp>
        <p:nvSpPr>
          <p:cNvPr id="759" name="Google Shape;759;g2dfc937cf40_4_43"/>
          <p:cNvSpPr txBox="1"/>
          <p:nvPr/>
        </p:nvSpPr>
        <p:spPr>
          <a:xfrm>
            <a:off x="3069175" y="251575"/>
            <a:ext cx="9645900" cy="70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3750" b="1">
                <a:solidFill>
                  <a:srgbClr val="38115E"/>
                </a:solidFill>
                <a:latin typeface="Palatino Linotype"/>
                <a:ea typeface="Palatino Linotype"/>
                <a:cs typeface="Palatino Linotype"/>
                <a:sym typeface="Palatino Linotype"/>
              </a:rPr>
              <a:t>Strategy</a:t>
            </a:r>
            <a:r>
              <a:rPr lang="en-US">
                <a:solidFill>
                  <a:srgbClr val="38115E"/>
                </a:solidFill>
                <a:latin typeface="Palatino Linotype"/>
                <a:ea typeface="Palatino Linotype"/>
                <a:cs typeface="Palatino Linotype"/>
                <a:sym typeface="Palatino Linotype"/>
              </a:rPr>
              <a:t> •</a:t>
            </a:r>
            <a:r>
              <a:rPr lang="en-US" sz="1300">
                <a:solidFill>
                  <a:srgbClr val="38115E"/>
                </a:solidFill>
                <a:latin typeface="Palatino Linotype"/>
                <a:ea typeface="Palatino Linotype"/>
                <a:cs typeface="Palatino Linotype"/>
                <a:sym typeface="Palatino Linotype"/>
              </a:rPr>
              <a:t> </a:t>
            </a:r>
            <a:r>
              <a:rPr lang="en-US">
                <a:solidFill>
                  <a:srgbClr val="38115E"/>
                </a:solidFill>
                <a:latin typeface="Palatino Linotype"/>
                <a:ea typeface="Palatino Linotype"/>
                <a:cs typeface="Palatino Linotype"/>
                <a:sym typeface="Palatino Linotype"/>
              </a:rPr>
              <a:t>Economic Growth • </a:t>
            </a:r>
            <a:r>
              <a:rPr lang="en-US" sz="1600">
                <a:solidFill>
                  <a:srgbClr val="38115E"/>
                </a:solidFill>
                <a:latin typeface="Palatino Linotype"/>
                <a:ea typeface="Palatino Linotype"/>
                <a:cs typeface="Palatino Linotype"/>
                <a:sym typeface="Palatino Linotype"/>
              </a:rPr>
              <a:t>Entrepreneurship</a:t>
            </a:r>
            <a:r>
              <a:rPr lang="en-US">
                <a:solidFill>
                  <a:srgbClr val="38115E"/>
                </a:solidFill>
                <a:latin typeface="Palatino Linotype"/>
                <a:ea typeface="Palatino Linotype"/>
                <a:cs typeface="Palatino Linotype"/>
                <a:sym typeface="Palatino Linotype"/>
              </a:rPr>
              <a:t> • Development • Sustainability</a:t>
            </a:r>
            <a:endParaRPr sz="3750" b="1">
              <a:solidFill>
                <a:srgbClr val="38115E"/>
              </a:solidFill>
              <a:latin typeface="Palatino Linotype"/>
              <a:ea typeface="Palatino Linotype"/>
              <a:cs typeface="Palatino Linotype"/>
              <a:sym typeface="Palatino Linotype"/>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g2dfc937cf40_4_51"/>
          <p:cNvSpPr txBox="1">
            <a:spLocks noGrp="1"/>
          </p:cNvSpPr>
          <p:nvPr>
            <p:ph type="ctrTitle"/>
          </p:nvPr>
        </p:nvSpPr>
        <p:spPr>
          <a:xfrm>
            <a:off x="260753" y="303470"/>
            <a:ext cx="11719047" cy="51037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1EEDB"/>
              </a:buClr>
              <a:buSzPct val="100000"/>
              <a:buFont typeface="Palatino Linotype"/>
              <a:buNone/>
            </a:pPr>
            <a:r>
              <a:rPr lang="en-US" sz="1400" b="0" i="0" u="none" strike="noStrike" cap="none">
                <a:solidFill>
                  <a:srgbClr val="F1EEDB"/>
                </a:solidFill>
                <a:latin typeface="Palatino Linotype"/>
                <a:ea typeface="Palatino Linotype"/>
                <a:cs typeface="Palatino Linotype"/>
                <a:sym typeface="Palatino Linotype"/>
              </a:rPr>
              <a:t>Strategy • </a:t>
            </a:r>
            <a:r>
              <a:rPr lang="en-US"/>
              <a:t>Economic Growth </a:t>
            </a:r>
            <a:r>
              <a:rPr lang="en-US" sz="1400" b="0" i="0" u="none" strike="noStrike" cap="none">
                <a:solidFill>
                  <a:srgbClr val="F1EEDB"/>
                </a:solidFill>
                <a:latin typeface="Palatino Linotype"/>
                <a:ea typeface="Palatino Linotype"/>
                <a:cs typeface="Palatino Linotype"/>
                <a:sym typeface="Palatino Linotype"/>
              </a:rPr>
              <a:t>• </a:t>
            </a:r>
            <a:r>
              <a:rPr lang="en-US" sz="1600" b="0" i="0" u="none" strike="noStrike" cap="none">
                <a:solidFill>
                  <a:srgbClr val="F1EEDB"/>
                </a:solidFill>
                <a:latin typeface="Palatino Linotype"/>
                <a:ea typeface="Palatino Linotype"/>
                <a:cs typeface="Palatino Linotype"/>
                <a:sym typeface="Palatino Linotype"/>
              </a:rPr>
              <a:t>Entrepreneurship</a:t>
            </a:r>
            <a:r>
              <a:rPr lang="en-US" sz="1400" b="0" i="0" u="none" strike="noStrike" cap="none">
                <a:solidFill>
                  <a:srgbClr val="F1EEDB"/>
                </a:solidFill>
                <a:latin typeface="Palatino Linotype"/>
                <a:ea typeface="Palatino Linotype"/>
                <a:cs typeface="Palatino Linotype"/>
                <a:sym typeface="Palatino Linotype"/>
              </a:rPr>
              <a:t> • Development • Sustainability</a:t>
            </a:r>
            <a:endParaRPr/>
          </a:p>
        </p:txBody>
      </p:sp>
      <p:sp>
        <p:nvSpPr>
          <p:cNvPr id="766" name="Google Shape;766;g2dfc937cf40_4_51"/>
          <p:cNvSpPr txBox="1">
            <a:spLocks noGrp="1"/>
          </p:cNvSpPr>
          <p:nvPr>
            <p:ph type="body" idx="1"/>
          </p:nvPr>
        </p:nvSpPr>
        <p:spPr>
          <a:xfrm>
            <a:off x="179273" y="1790442"/>
            <a:ext cx="4459085" cy="47640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38115E"/>
              </a:buClr>
              <a:buSzPts val="1800"/>
              <a:buFont typeface="Noto Sans Symbols"/>
              <a:buChar char="▪"/>
            </a:pPr>
            <a:r>
              <a:rPr lang="en-US" sz="1800" b="1">
                <a:solidFill>
                  <a:srgbClr val="38115E"/>
                </a:solidFill>
              </a:rPr>
              <a:t>Population: 98,091</a:t>
            </a:r>
            <a:endParaRPr/>
          </a:p>
          <a:p>
            <a:pPr marL="228600" lvl="0" indent="-228600" algn="l" rtl="0">
              <a:lnSpc>
                <a:spcPct val="90000"/>
              </a:lnSpc>
              <a:spcBef>
                <a:spcPts val="1000"/>
              </a:spcBef>
              <a:spcAft>
                <a:spcPts val="0"/>
              </a:spcAft>
              <a:buClr>
                <a:srgbClr val="38115E"/>
              </a:buClr>
              <a:buSzPts val="1800"/>
              <a:buFont typeface="Noto Sans Symbols"/>
              <a:buChar char="▪"/>
            </a:pPr>
            <a:r>
              <a:rPr lang="en-US" sz="1800" b="1">
                <a:solidFill>
                  <a:srgbClr val="38115E"/>
                </a:solidFill>
              </a:rPr>
              <a:t>Households: 29,283</a:t>
            </a:r>
            <a:endParaRPr/>
          </a:p>
          <a:p>
            <a:pPr marL="228600" lvl="0" indent="-228600" algn="l" rtl="0">
              <a:lnSpc>
                <a:spcPct val="90000"/>
              </a:lnSpc>
              <a:spcBef>
                <a:spcPts val="1000"/>
              </a:spcBef>
              <a:spcAft>
                <a:spcPts val="0"/>
              </a:spcAft>
              <a:buClr>
                <a:srgbClr val="38115E"/>
              </a:buClr>
              <a:buSzPts val="1800"/>
              <a:buFont typeface="Noto Sans Symbols"/>
              <a:buChar char="▪"/>
            </a:pPr>
            <a:r>
              <a:rPr lang="en-US" sz="1800" b="1">
                <a:solidFill>
                  <a:srgbClr val="38115E"/>
                </a:solidFill>
              </a:rPr>
              <a:t>Average Household Size: 3.34</a:t>
            </a:r>
            <a:endParaRPr/>
          </a:p>
          <a:p>
            <a:pPr marL="228600" lvl="0" indent="-228600" algn="l" rtl="0">
              <a:lnSpc>
                <a:spcPct val="90000"/>
              </a:lnSpc>
              <a:spcBef>
                <a:spcPts val="1000"/>
              </a:spcBef>
              <a:spcAft>
                <a:spcPts val="0"/>
              </a:spcAft>
              <a:buClr>
                <a:srgbClr val="38115E"/>
              </a:buClr>
              <a:buSzPts val="1800"/>
              <a:buFont typeface="Noto Sans Symbols"/>
              <a:buChar char="▪"/>
            </a:pPr>
            <a:r>
              <a:rPr lang="en-US" sz="1800" b="1">
                <a:solidFill>
                  <a:srgbClr val="38115E"/>
                </a:solidFill>
              </a:rPr>
              <a:t>Housing Units: 30,249</a:t>
            </a:r>
            <a:endParaRPr/>
          </a:p>
          <a:p>
            <a:pPr marL="685800" lvl="1" indent="-228600" algn="l" rtl="0">
              <a:lnSpc>
                <a:spcPct val="90000"/>
              </a:lnSpc>
              <a:spcBef>
                <a:spcPts val="500"/>
              </a:spcBef>
              <a:spcAft>
                <a:spcPts val="0"/>
              </a:spcAft>
              <a:buClr>
                <a:srgbClr val="38115E"/>
              </a:buClr>
              <a:buSzPts val="1400"/>
              <a:buFont typeface="Noto Sans Symbols"/>
              <a:buChar char="▪"/>
            </a:pPr>
            <a:r>
              <a:rPr lang="en-US" sz="1400" b="1">
                <a:solidFill>
                  <a:srgbClr val="38115E"/>
                </a:solidFill>
              </a:rPr>
              <a:t>Owner Occupied: 63%</a:t>
            </a:r>
            <a:endParaRPr/>
          </a:p>
          <a:p>
            <a:pPr marL="685800" lvl="1" indent="-228600" algn="l" rtl="0">
              <a:lnSpc>
                <a:spcPct val="90000"/>
              </a:lnSpc>
              <a:spcBef>
                <a:spcPts val="500"/>
              </a:spcBef>
              <a:spcAft>
                <a:spcPts val="0"/>
              </a:spcAft>
              <a:buClr>
                <a:srgbClr val="38115E"/>
              </a:buClr>
              <a:buSzPts val="1400"/>
              <a:buFont typeface="Noto Sans Symbols"/>
              <a:buChar char="▪"/>
            </a:pPr>
            <a:r>
              <a:rPr lang="en-US" sz="1400" b="1">
                <a:solidFill>
                  <a:srgbClr val="38115E"/>
                </a:solidFill>
              </a:rPr>
              <a:t>Renter Occupied: 34%</a:t>
            </a:r>
            <a:endParaRPr/>
          </a:p>
          <a:p>
            <a:pPr marL="685800" lvl="1" indent="-228600" algn="l" rtl="0">
              <a:lnSpc>
                <a:spcPct val="90000"/>
              </a:lnSpc>
              <a:spcBef>
                <a:spcPts val="500"/>
              </a:spcBef>
              <a:spcAft>
                <a:spcPts val="0"/>
              </a:spcAft>
              <a:buClr>
                <a:srgbClr val="38115E"/>
              </a:buClr>
              <a:buSzPts val="1400"/>
              <a:buFont typeface="Noto Sans Symbols"/>
              <a:buChar char="▪"/>
            </a:pPr>
            <a:r>
              <a:rPr lang="en-US" sz="1400" b="1">
                <a:solidFill>
                  <a:srgbClr val="38115E"/>
                </a:solidFill>
              </a:rPr>
              <a:t>Vacancy Rate: 3%</a:t>
            </a:r>
            <a:endParaRPr/>
          </a:p>
          <a:p>
            <a:pPr marL="228600" lvl="0" indent="-228600" algn="l" rtl="0">
              <a:lnSpc>
                <a:spcPct val="90000"/>
              </a:lnSpc>
              <a:spcBef>
                <a:spcPts val="1000"/>
              </a:spcBef>
              <a:spcAft>
                <a:spcPts val="0"/>
              </a:spcAft>
              <a:buClr>
                <a:srgbClr val="38115E"/>
              </a:buClr>
              <a:buSzPts val="1800"/>
              <a:buFont typeface="Noto Sans Symbols"/>
              <a:buChar char="▪"/>
            </a:pPr>
            <a:r>
              <a:rPr lang="en-US" sz="1800" b="1">
                <a:solidFill>
                  <a:srgbClr val="38115E"/>
                </a:solidFill>
              </a:rPr>
              <a:t>Median Household Income: $107,000</a:t>
            </a:r>
            <a:endParaRPr/>
          </a:p>
          <a:p>
            <a:pPr marL="228600" lvl="0" indent="-228600" algn="l" rtl="0">
              <a:lnSpc>
                <a:spcPct val="90000"/>
              </a:lnSpc>
              <a:spcBef>
                <a:spcPts val="1000"/>
              </a:spcBef>
              <a:spcAft>
                <a:spcPts val="0"/>
              </a:spcAft>
              <a:buClr>
                <a:srgbClr val="38115E"/>
              </a:buClr>
              <a:buSzPts val="1800"/>
              <a:buFont typeface="Noto Sans Symbols"/>
              <a:buChar char="▪"/>
            </a:pPr>
            <a:r>
              <a:rPr lang="en-US" sz="1800" b="1">
                <a:solidFill>
                  <a:srgbClr val="38115E"/>
                </a:solidFill>
              </a:rPr>
              <a:t>Median Home Value: $596,569</a:t>
            </a:r>
            <a:endParaRPr/>
          </a:p>
          <a:p>
            <a:pPr marL="228600" lvl="0" indent="-228600" algn="l" rtl="0">
              <a:lnSpc>
                <a:spcPct val="90000"/>
              </a:lnSpc>
              <a:spcBef>
                <a:spcPts val="1000"/>
              </a:spcBef>
              <a:spcAft>
                <a:spcPts val="0"/>
              </a:spcAft>
              <a:buClr>
                <a:srgbClr val="38115E"/>
              </a:buClr>
              <a:buSzPts val="1800"/>
              <a:buFont typeface="Noto Sans Symbols"/>
              <a:buChar char="▪"/>
            </a:pPr>
            <a:r>
              <a:rPr lang="en-US" sz="1800" b="1">
                <a:solidFill>
                  <a:srgbClr val="38115E"/>
                </a:solidFill>
              </a:rPr>
              <a:t>Median Age: 34 years old</a:t>
            </a:r>
            <a:endParaRPr/>
          </a:p>
          <a:p>
            <a:pPr marL="228600" lvl="0" indent="-228600" algn="l" rtl="0">
              <a:lnSpc>
                <a:spcPct val="90000"/>
              </a:lnSpc>
              <a:spcBef>
                <a:spcPts val="1000"/>
              </a:spcBef>
              <a:spcAft>
                <a:spcPts val="0"/>
              </a:spcAft>
              <a:buClr>
                <a:srgbClr val="38115E"/>
              </a:buClr>
              <a:buSzPts val="1800"/>
              <a:buFont typeface="Noto Sans Symbols"/>
              <a:buChar char="▪"/>
            </a:pPr>
            <a:r>
              <a:rPr lang="en-US" sz="1800" b="1">
                <a:solidFill>
                  <a:srgbClr val="38115E"/>
                </a:solidFill>
              </a:rPr>
              <a:t>Diversity Index: 88%</a:t>
            </a:r>
            <a:endParaRPr/>
          </a:p>
          <a:p>
            <a:pPr marL="228600" lvl="0" indent="-228600" algn="l" rtl="0">
              <a:lnSpc>
                <a:spcPct val="90000"/>
              </a:lnSpc>
              <a:spcBef>
                <a:spcPts val="1000"/>
              </a:spcBef>
              <a:spcAft>
                <a:spcPts val="0"/>
              </a:spcAft>
              <a:buClr>
                <a:srgbClr val="38115E"/>
              </a:buClr>
              <a:buSzPts val="1800"/>
              <a:buFont typeface="Noto Sans Symbols"/>
              <a:buChar char="▪"/>
            </a:pPr>
            <a:r>
              <a:rPr lang="en-US" sz="1800" b="1">
                <a:solidFill>
                  <a:srgbClr val="38115E"/>
                </a:solidFill>
              </a:rPr>
              <a:t>Wealth Index: 125</a:t>
            </a:r>
            <a:endParaRPr/>
          </a:p>
        </p:txBody>
      </p:sp>
      <p:sp>
        <p:nvSpPr>
          <p:cNvPr id="767" name="Google Shape;767;g2dfc937cf40_4_51"/>
          <p:cNvSpPr txBox="1"/>
          <p:nvPr/>
        </p:nvSpPr>
        <p:spPr>
          <a:xfrm>
            <a:off x="4428184" y="1790442"/>
            <a:ext cx="3895405" cy="249441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38115E"/>
              </a:buClr>
              <a:buSzPts val="1800"/>
              <a:buFont typeface="Noto Sans Symbols"/>
              <a:buChar char="▪"/>
            </a:pPr>
            <a:r>
              <a:rPr lang="en-US" sz="1800" b="1">
                <a:solidFill>
                  <a:srgbClr val="38115E"/>
                </a:solidFill>
                <a:latin typeface="Palatino Linotype"/>
                <a:ea typeface="Palatino Linotype"/>
                <a:cs typeface="Palatino Linotype"/>
                <a:sym typeface="Palatino Linotype"/>
              </a:rPr>
              <a:t>Educational Attainment</a:t>
            </a:r>
            <a:endParaRPr/>
          </a:p>
          <a:p>
            <a:pPr marL="685800" marR="0" lvl="1" indent="-228600" algn="l" rtl="0">
              <a:lnSpc>
                <a:spcPct val="90000"/>
              </a:lnSpc>
              <a:spcBef>
                <a:spcPts val="500"/>
              </a:spcBef>
              <a:spcAft>
                <a:spcPts val="0"/>
              </a:spcAft>
              <a:buClr>
                <a:srgbClr val="38115E"/>
              </a:buClr>
              <a:buSzPts val="1400"/>
              <a:buFont typeface="Noto Sans Symbols"/>
              <a:buChar char="▪"/>
            </a:pPr>
            <a:r>
              <a:rPr lang="en-US" sz="1400" b="1" i="0" u="none" strike="noStrike" cap="none">
                <a:solidFill>
                  <a:srgbClr val="38115E"/>
                </a:solidFill>
                <a:latin typeface="Palatino Linotype"/>
                <a:ea typeface="Palatino Linotype"/>
                <a:cs typeface="Palatino Linotype"/>
                <a:sym typeface="Palatino Linotype"/>
              </a:rPr>
              <a:t>Associates Degree: 10.6%</a:t>
            </a:r>
            <a:endParaRPr/>
          </a:p>
          <a:p>
            <a:pPr marL="685800" marR="0" lvl="1" indent="-228600" algn="l" rtl="0">
              <a:lnSpc>
                <a:spcPct val="90000"/>
              </a:lnSpc>
              <a:spcBef>
                <a:spcPts val="500"/>
              </a:spcBef>
              <a:spcAft>
                <a:spcPts val="0"/>
              </a:spcAft>
              <a:buClr>
                <a:srgbClr val="38115E"/>
              </a:buClr>
              <a:buSzPts val="1400"/>
              <a:buFont typeface="Noto Sans Symbols"/>
              <a:buChar char="▪"/>
            </a:pPr>
            <a:r>
              <a:rPr lang="en-US" sz="1400" b="1" i="0" u="none" strike="noStrike" cap="none">
                <a:solidFill>
                  <a:srgbClr val="38115E"/>
                </a:solidFill>
                <a:latin typeface="Palatino Linotype"/>
                <a:ea typeface="Palatino Linotype"/>
                <a:cs typeface="Palatino Linotype"/>
                <a:sym typeface="Palatino Linotype"/>
              </a:rPr>
              <a:t>Bachelor’s Degree: 18.1%</a:t>
            </a:r>
            <a:endParaRPr/>
          </a:p>
          <a:p>
            <a:pPr marL="685800" marR="0" lvl="1" indent="-228600" algn="l" rtl="0">
              <a:lnSpc>
                <a:spcPct val="90000"/>
              </a:lnSpc>
              <a:spcBef>
                <a:spcPts val="500"/>
              </a:spcBef>
              <a:spcAft>
                <a:spcPts val="0"/>
              </a:spcAft>
              <a:buClr>
                <a:srgbClr val="38115E"/>
              </a:buClr>
              <a:buSzPts val="1400"/>
              <a:buFont typeface="Noto Sans Symbols"/>
              <a:buChar char="▪"/>
            </a:pPr>
            <a:r>
              <a:rPr lang="en-US" sz="1400" b="1" i="0" u="none" strike="noStrike" cap="none">
                <a:solidFill>
                  <a:srgbClr val="38115E"/>
                </a:solidFill>
                <a:latin typeface="Palatino Linotype"/>
                <a:ea typeface="Palatino Linotype"/>
                <a:cs typeface="Palatino Linotype"/>
                <a:sym typeface="Palatino Linotype"/>
              </a:rPr>
              <a:t>Graduate/Professional Degree: 6.3% </a:t>
            </a:r>
            <a:endParaRPr/>
          </a:p>
          <a:p>
            <a:pPr marL="228600" marR="0" lvl="0" indent="-228600" algn="l" rtl="0">
              <a:lnSpc>
                <a:spcPct val="90000"/>
              </a:lnSpc>
              <a:spcBef>
                <a:spcPts val="1000"/>
              </a:spcBef>
              <a:spcAft>
                <a:spcPts val="0"/>
              </a:spcAft>
              <a:buClr>
                <a:srgbClr val="38115E"/>
              </a:buClr>
              <a:buSzPts val="1800"/>
              <a:buFont typeface="Noto Sans Symbols"/>
              <a:buChar char="▪"/>
            </a:pPr>
            <a:r>
              <a:rPr lang="en-US" sz="1800" b="1">
                <a:solidFill>
                  <a:srgbClr val="38115E"/>
                </a:solidFill>
                <a:latin typeface="Palatino Linotype"/>
                <a:ea typeface="Palatino Linotype"/>
                <a:cs typeface="Palatino Linotype"/>
                <a:sym typeface="Palatino Linotype"/>
              </a:rPr>
              <a:t>Labor Force: 47,688</a:t>
            </a:r>
            <a:endParaRPr/>
          </a:p>
          <a:p>
            <a:pPr marL="685800" marR="0" lvl="1" indent="-228600" algn="l" rtl="0">
              <a:lnSpc>
                <a:spcPct val="90000"/>
              </a:lnSpc>
              <a:spcBef>
                <a:spcPts val="500"/>
              </a:spcBef>
              <a:spcAft>
                <a:spcPts val="0"/>
              </a:spcAft>
              <a:buClr>
                <a:srgbClr val="38115E"/>
              </a:buClr>
              <a:buSzPts val="1400"/>
              <a:buFont typeface="Noto Sans Symbols"/>
              <a:buChar char="▪"/>
            </a:pPr>
            <a:r>
              <a:rPr lang="en-US" sz="1400" b="1" i="0" u="none" strike="noStrike" cap="none">
                <a:solidFill>
                  <a:srgbClr val="38115E"/>
                </a:solidFill>
                <a:latin typeface="Palatino Linotype"/>
                <a:ea typeface="Palatino Linotype"/>
                <a:cs typeface="Palatino Linotype"/>
                <a:sym typeface="Palatino Linotype"/>
              </a:rPr>
              <a:t>White Collar: 58%</a:t>
            </a:r>
            <a:endParaRPr/>
          </a:p>
          <a:p>
            <a:pPr marL="685800" marR="0" lvl="1" indent="-228600" algn="l" rtl="0">
              <a:lnSpc>
                <a:spcPct val="90000"/>
              </a:lnSpc>
              <a:spcBef>
                <a:spcPts val="500"/>
              </a:spcBef>
              <a:spcAft>
                <a:spcPts val="0"/>
              </a:spcAft>
              <a:buClr>
                <a:srgbClr val="38115E"/>
              </a:buClr>
              <a:buSzPts val="1400"/>
              <a:buFont typeface="Noto Sans Symbols"/>
              <a:buChar char="▪"/>
            </a:pPr>
            <a:r>
              <a:rPr lang="en-US" sz="1400" b="1" i="0" u="none" strike="noStrike" cap="none">
                <a:solidFill>
                  <a:srgbClr val="38115E"/>
                </a:solidFill>
                <a:latin typeface="Palatino Linotype"/>
                <a:ea typeface="Palatino Linotype"/>
                <a:cs typeface="Palatino Linotype"/>
                <a:sym typeface="Palatino Linotype"/>
              </a:rPr>
              <a:t>Blue Collar: 28% </a:t>
            </a:r>
            <a:endParaRPr/>
          </a:p>
          <a:p>
            <a:pPr marL="685800" marR="0" lvl="1" indent="-228600" algn="l" rtl="0">
              <a:lnSpc>
                <a:spcPct val="90000"/>
              </a:lnSpc>
              <a:spcBef>
                <a:spcPts val="500"/>
              </a:spcBef>
              <a:spcAft>
                <a:spcPts val="0"/>
              </a:spcAft>
              <a:buClr>
                <a:srgbClr val="38115E"/>
              </a:buClr>
              <a:buSzPts val="1400"/>
              <a:buFont typeface="Noto Sans Symbols"/>
              <a:buChar char="▪"/>
            </a:pPr>
            <a:r>
              <a:rPr lang="en-US" sz="1400" b="1" i="0" u="none" strike="noStrike" cap="none">
                <a:solidFill>
                  <a:srgbClr val="38115E"/>
                </a:solidFill>
                <a:latin typeface="Palatino Linotype"/>
                <a:ea typeface="Palatino Linotype"/>
                <a:cs typeface="Palatino Linotype"/>
                <a:sym typeface="Palatino Linotype"/>
              </a:rPr>
              <a:t>Services: 14%</a:t>
            </a:r>
            <a:endParaRPr/>
          </a:p>
        </p:txBody>
      </p:sp>
      <p:pic>
        <p:nvPicPr>
          <p:cNvPr id="768" name="Google Shape;768;g2dfc937cf40_4_51"/>
          <p:cNvPicPr preferRelativeResize="0"/>
          <p:nvPr/>
        </p:nvPicPr>
        <p:blipFill rotWithShape="1">
          <a:blip r:embed="rId3">
            <a:alphaModFix/>
          </a:blip>
          <a:srcRect/>
          <a:stretch/>
        </p:blipFill>
        <p:spPr>
          <a:xfrm>
            <a:off x="7351100" y="3177602"/>
            <a:ext cx="4459085" cy="3238706"/>
          </a:xfrm>
          <a:prstGeom prst="rect">
            <a:avLst/>
          </a:prstGeom>
          <a:noFill/>
          <a:ln>
            <a:noFill/>
          </a:ln>
          <a:effectLst>
            <a:outerShdw blurRad="190500" algn="tl" rotWithShape="0">
              <a:srgbClr val="000000">
                <a:alpha val="69803"/>
              </a:srgbClr>
            </a:outerShdw>
          </a:effectLst>
        </p:spPr>
      </p:pic>
      <p:sp>
        <p:nvSpPr>
          <p:cNvPr id="769" name="Google Shape;769;g2dfc937cf40_4_51"/>
          <p:cNvSpPr txBox="1"/>
          <p:nvPr/>
        </p:nvSpPr>
        <p:spPr>
          <a:xfrm>
            <a:off x="10384222" y="6554530"/>
            <a:ext cx="1713615" cy="29477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8115E"/>
              </a:buClr>
              <a:buSzPts val="1200"/>
              <a:buFont typeface="Arial"/>
              <a:buNone/>
            </a:pPr>
            <a:r>
              <a:rPr lang="en-US" sz="1200">
                <a:solidFill>
                  <a:srgbClr val="38115E"/>
                </a:solidFill>
                <a:latin typeface="Palatino Linotype"/>
                <a:ea typeface="Palatino Linotype"/>
                <a:cs typeface="Palatino Linotype"/>
                <a:sym typeface="Palatino Linotype"/>
              </a:rPr>
              <a:t>Data Source: Esri</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2dfc937cf40_4_60"/>
          <p:cNvSpPr txBox="1">
            <a:spLocks noGrp="1"/>
          </p:cNvSpPr>
          <p:nvPr>
            <p:ph type="ctrTitle"/>
          </p:nvPr>
        </p:nvSpPr>
        <p:spPr>
          <a:xfrm>
            <a:off x="260753" y="303470"/>
            <a:ext cx="11719047" cy="51037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1EEDB"/>
              </a:buClr>
              <a:buSzPct val="100000"/>
              <a:buFont typeface="Palatino Linotype"/>
              <a:buNone/>
            </a:pPr>
            <a:r>
              <a:rPr lang="en-US" sz="1400" b="0" i="0" u="none" strike="noStrike" cap="none">
                <a:solidFill>
                  <a:srgbClr val="F1EEDB"/>
                </a:solidFill>
                <a:latin typeface="Palatino Linotype"/>
                <a:ea typeface="Palatino Linotype"/>
                <a:cs typeface="Palatino Linotype"/>
                <a:sym typeface="Palatino Linotype"/>
              </a:rPr>
              <a:t>Strategy • </a:t>
            </a:r>
            <a:r>
              <a:rPr lang="en-US"/>
              <a:t>Economic Growth </a:t>
            </a:r>
            <a:r>
              <a:rPr lang="en-US" sz="1400" b="0" i="0" u="none" strike="noStrike" cap="none">
                <a:solidFill>
                  <a:srgbClr val="F1EEDB"/>
                </a:solidFill>
                <a:latin typeface="Palatino Linotype"/>
                <a:ea typeface="Palatino Linotype"/>
                <a:cs typeface="Palatino Linotype"/>
                <a:sym typeface="Palatino Linotype"/>
              </a:rPr>
              <a:t>• </a:t>
            </a:r>
            <a:r>
              <a:rPr lang="en-US" sz="1600" b="0" i="0" u="none" strike="noStrike" cap="none">
                <a:solidFill>
                  <a:srgbClr val="F1EEDB"/>
                </a:solidFill>
                <a:latin typeface="Palatino Linotype"/>
                <a:ea typeface="Palatino Linotype"/>
                <a:cs typeface="Palatino Linotype"/>
                <a:sym typeface="Palatino Linotype"/>
              </a:rPr>
              <a:t>Entrepreneurship</a:t>
            </a:r>
            <a:r>
              <a:rPr lang="en-US" sz="1400" b="0" i="0" u="none" strike="noStrike" cap="none">
                <a:solidFill>
                  <a:srgbClr val="F1EEDB"/>
                </a:solidFill>
                <a:latin typeface="Palatino Linotype"/>
                <a:ea typeface="Palatino Linotype"/>
                <a:cs typeface="Palatino Linotype"/>
                <a:sym typeface="Palatino Linotype"/>
              </a:rPr>
              <a:t> • Development • Sustainability</a:t>
            </a:r>
            <a:endParaRPr/>
          </a:p>
        </p:txBody>
      </p:sp>
      <p:sp>
        <p:nvSpPr>
          <p:cNvPr id="776" name="Google Shape;776;g2dfc937cf40_4_60"/>
          <p:cNvSpPr txBox="1"/>
          <p:nvPr/>
        </p:nvSpPr>
        <p:spPr>
          <a:xfrm>
            <a:off x="472953" y="1070210"/>
            <a:ext cx="11719047" cy="982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2B1054"/>
              </a:buClr>
              <a:buSzPts val="3750"/>
              <a:buFont typeface="Palatino Linotype"/>
              <a:buNone/>
            </a:pPr>
            <a:r>
              <a:rPr lang="en-US" sz="3750" b="1">
                <a:solidFill>
                  <a:srgbClr val="2B1054"/>
                </a:solidFill>
                <a:latin typeface="Palatino Linotype"/>
                <a:ea typeface="Palatino Linotype"/>
                <a:cs typeface="Palatino Linotype"/>
                <a:sym typeface="Palatino Linotype"/>
              </a:rPr>
              <a:t>New Businesses</a:t>
            </a:r>
            <a:endParaRPr/>
          </a:p>
        </p:txBody>
      </p:sp>
      <p:pic>
        <p:nvPicPr>
          <p:cNvPr id="777" name="Google Shape;777;g2dfc937cf40_4_60"/>
          <p:cNvPicPr preferRelativeResize="0"/>
          <p:nvPr/>
        </p:nvPicPr>
        <p:blipFill rotWithShape="1">
          <a:blip r:embed="rId3">
            <a:alphaModFix/>
          </a:blip>
          <a:srcRect/>
          <a:stretch/>
        </p:blipFill>
        <p:spPr>
          <a:xfrm>
            <a:off x="808854" y="2164145"/>
            <a:ext cx="2743200" cy="1780268"/>
          </a:xfrm>
          <a:prstGeom prst="rect">
            <a:avLst/>
          </a:prstGeom>
          <a:noFill/>
          <a:ln>
            <a:noFill/>
          </a:ln>
        </p:spPr>
      </p:pic>
      <p:pic>
        <p:nvPicPr>
          <p:cNvPr id="778" name="Google Shape;778;g2dfc937cf40_4_60" descr="Embarc - Tracy (NOW OPEN) Info, Menu &amp; Deals - Weed dispensary Tracy,  California"/>
          <p:cNvPicPr preferRelativeResize="0"/>
          <p:nvPr/>
        </p:nvPicPr>
        <p:blipFill rotWithShape="1">
          <a:blip r:embed="rId4">
            <a:alphaModFix/>
          </a:blip>
          <a:srcRect/>
          <a:stretch/>
        </p:blipFill>
        <p:spPr>
          <a:xfrm>
            <a:off x="5199646" y="1561277"/>
            <a:ext cx="1960592" cy="2059834"/>
          </a:xfrm>
          <a:prstGeom prst="rect">
            <a:avLst/>
          </a:prstGeom>
          <a:noFill/>
          <a:ln>
            <a:noFill/>
          </a:ln>
        </p:spPr>
      </p:pic>
      <p:pic>
        <p:nvPicPr>
          <p:cNvPr id="779" name="Google Shape;779;g2dfc937cf40_4_60"/>
          <p:cNvPicPr preferRelativeResize="0"/>
          <p:nvPr/>
        </p:nvPicPr>
        <p:blipFill rotWithShape="1">
          <a:blip r:embed="rId5">
            <a:alphaModFix/>
          </a:blip>
          <a:srcRect/>
          <a:stretch/>
        </p:blipFill>
        <p:spPr>
          <a:xfrm>
            <a:off x="9026251" y="1350999"/>
            <a:ext cx="2839669" cy="1915418"/>
          </a:xfrm>
          <a:prstGeom prst="rect">
            <a:avLst/>
          </a:prstGeom>
          <a:noFill/>
          <a:ln>
            <a:noFill/>
          </a:ln>
        </p:spPr>
      </p:pic>
      <p:pic>
        <p:nvPicPr>
          <p:cNvPr id="780" name="Google Shape;780;g2dfc937cf40_4_60"/>
          <p:cNvPicPr preferRelativeResize="0"/>
          <p:nvPr/>
        </p:nvPicPr>
        <p:blipFill rotWithShape="1">
          <a:blip r:embed="rId6">
            <a:alphaModFix/>
          </a:blip>
          <a:srcRect/>
          <a:stretch/>
        </p:blipFill>
        <p:spPr>
          <a:xfrm>
            <a:off x="4752170" y="3649051"/>
            <a:ext cx="3102776" cy="1485371"/>
          </a:xfrm>
          <a:prstGeom prst="rect">
            <a:avLst/>
          </a:prstGeom>
          <a:noFill/>
          <a:ln>
            <a:noFill/>
          </a:ln>
        </p:spPr>
      </p:pic>
      <p:pic>
        <p:nvPicPr>
          <p:cNvPr id="781" name="Google Shape;781;g2dfc937cf40_4_60"/>
          <p:cNvPicPr preferRelativeResize="0"/>
          <p:nvPr/>
        </p:nvPicPr>
        <p:blipFill rotWithShape="1">
          <a:blip r:embed="rId7">
            <a:alphaModFix/>
          </a:blip>
          <a:srcRect t="9752" b="10923"/>
          <a:stretch/>
        </p:blipFill>
        <p:spPr>
          <a:xfrm>
            <a:off x="2209248" y="3944388"/>
            <a:ext cx="2244312" cy="1780267"/>
          </a:xfrm>
          <a:prstGeom prst="rect">
            <a:avLst/>
          </a:prstGeom>
          <a:noFill/>
          <a:ln>
            <a:noFill/>
          </a:ln>
        </p:spPr>
      </p:pic>
      <p:pic>
        <p:nvPicPr>
          <p:cNvPr id="782" name="Google Shape;782;g2dfc937cf40_4_60"/>
          <p:cNvPicPr preferRelativeResize="0"/>
          <p:nvPr/>
        </p:nvPicPr>
        <p:blipFill rotWithShape="1">
          <a:blip r:embed="rId8">
            <a:alphaModFix/>
          </a:blip>
          <a:srcRect l="737" t="25810" r="-736" b="21557"/>
          <a:stretch/>
        </p:blipFill>
        <p:spPr>
          <a:xfrm>
            <a:off x="8978019" y="3739503"/>
            <a:ext cx="2936132" cy="807437"/>
          </a:xfrm>
          <a:prstGeom prst="rect">
            <a:avLst/>
          </a:prstGeom>
          <a:noFill/>
          <a:ln>
            <a:noFill/>
          </a:ln>
        </p:spPr>
      </p:pic>
      <p:pic>
        <p:nvPicPr>
          <p:cNvPr id="783" name="Google Shape;783;g2dfc937cf40_4_60"/>
          <p:cNvPicPr preferRelativeResize="0"/>
          <p:nvPr/>
        </p:nvPicPr>
        <p:blipFill rotWithShape="1">
          <a:blip r:embed="rId9">
            <a:alphaModFix/>
          </a:blip>
          <a:srcRect l="14764" t="30000" r="11073" b="15621"/>
          <a:stretch/>
        </p:blipFill>
        <p:spPr>
          <a:xfrm>
            <a:off x="9138835" y="4661002"/>
            <a:ext cx="2582605" cy="946840"/>
          </a:xfrm>
          <a:prstGeom prst="rect">
            <a:avLst/>
          </a:prstGeom>
          <a:noFill/>
          <a:ln>
            <a:noFill/>
          </a:ln>
        </p:spPr>
      </p:pic>
      <p:pic>
        <p:nvPicPr>
          <p:cNvPr id="784" name="Google Shape;784;g2dfc937cf40_4_60"/>
          <p:cNvPicPr preferRelativeResize="0"/>
          <p:nvPr/>
        </p:nvPicPr>
        <p:blipFill rotWithShape="1">
          <a:blip r:embed="rId10">
            <a:alphaModFix/>
          </a:blip>
          <a:srcRect l="-1931" t="21726" r="1930" b="22925"/>
          <a:stretch/>
        </p:blipFill>
        <p:spPr>
          <a:xfrm>
            <a:off x="8746593" y="5651715"/>
            <a:ext cx="3367087" cy="1164768"/>
          </a:xfrm>
          <a:prstGeom prst="rect">
            <a:avLst/>
          </a:prstGeom>
          <a:noFill/>
          <a:ln>
            <a:noFill/>
          </a:ln>
        </p:spPr>
      </p:pic>
      <p:pic>
        <p:nvPicPr>
          <p:cNvPr id="785" name="Google Shape;785;g2dfc937cf40_4_60"/>
          <p:cNvPicPr preferRelativeResize="0"/>
          <p:nvPr/>
        </p:nvPicPr>
        <p:blipFill rotWithShape="1">
          <a:blip r:embed="rId11">
            <a:alphaModFix/>
          </a:blip>
          <a:srcRect/>
          <a:stretch/>
        </p:blipFill>
        <p:spPr>
          <a:xfrm>
            <a:off x="4628554" y="5389763"/>
            <a:ext cx="3618694" cy="1164767"/>
          </a:xfrm>
          <a:prstGeom prst="rect">
            <a:avLst/>
          </a:prstGeom>
          <a:noFill/>
          <a:ln>
            <a:noFill/>
          </a:ln>
        </p:spPr>
      </p:pic>
      <p:grpSp>
        <p:nvGrpSpPr>
          <p:cNvPr id="786" name="Google Shape;786;g2dfc937cf40_4_60"/>
          <p:cNvGrpSpPr/>
          <p:nvPr/>
        </p:nvGrpSpPr>
        <p:grpSpPr>
          <a:xfrm>
            <a:off x="9026251" y="3192474"/>
            <a:ext cx="2807774" cy="369332"/>
            <a:chOff x="6193351" y="5086766"/>
            <a:chExt cx="2807774" cy="369332"/>
          </a:xfrm>
        </p:grpSpPr>
        <p:sp>
          <p:nvSpPr>
            <p:cNvPr id="787" name="Google Shape;787;g2dfc937cf40_4_60"/>
            <p:cNvSpPr/>
            <p:nvPr/>
          </p:nvSpPr>
          <p:spPr>
            <a:xfrm>
              <a:off x="6193351" y="5127217"/>
              <a:ext cx="2807774" cy="328881"/>
            </a:xfrm>
            <a:prstGeom prst="rect">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88" name="Google Shape;788;g2dfc937cf40_4_60"/>
            <p:cNvSpPr txBox="1"/>
            <p:nvPr/>
          </p:nvSpPr>
          <p:spPr>
            <a:xfrm>
              <a:off x="7010400" y="5086766"/>
              <a:ext cx="17145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1" u="none" strike="noStrike" cap="none">
                  <a:solidFill>
                    <a:srgbClr val="000000"/>
                  </a:solidFill>
                  <a:latin typeface="Calibri"/>
                  <a:ea typeface="Calibri"/>
                  <a:cs typeface="Calibri"/>
                  <a:sym typeface="Calibri"/>
                </a:rPr>
                <a:t>Steal Dealz</a:t>
              </a:r>
              <a:endParaRPr/>
            </a:p>
          </p:txBody>
        </p:sp>
      </p:grpSp>
      <p:pic>
        <p:nvPicPr>
          <p:cNvPr id="789" name="Google Shape;789;g2dfc937cf40_4_60"/>
          <p:cNvPicPr preferRelativeResize="0"/>
          <p:nvPr/>
        </p:nvPicPr>
        <p:blipFill>
          <a:blip r:embed="rId12">
            <a:alphaModFix/>
          </a:blip>
          <a:stretch>
            <a:fillRect/>
          </a:stretch>
        </p:blipFill>
        <p:spPr>
          <a:xfrm>
            <a:off x="472949" y="4546954"/>
            <a:ext cx="1960600" cy="156067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2dfc937cf40_4_78"/>
          <p:cNvSpPr txBox="1">
            <a:spLocks noGrp="1"/>
          </p:cNvSpPr>
          <p:nvPr>
            <p:ph type="ctrTitle"/>
          </p:nvPr>
        </p:nvSpPr>
        <p:spPr>
          <a:xfrm>
            <a:off x="2963722" y="-144379"/>
            <a:ext cx="9533100" cy="981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8115E"/>
              </a:buClr>
              <a:buSzPts val="1400"/>
              <a:buFont typeface="Palatino Linotype"/>
              <a:buNone/>
            </a:pPr>
            <a:r>
              <a:rPr lang="en-US" sz="1400" b="0" i="0" u="none" strike="noStrike" cap="none">
                <a:solidFill>
                  <a:srgbClr val="38115E"/>
                </a:solidFill>
                <a:latin typeface="Palatino Linotype"/>
                <a:ea typeface="Palatino Linotype"/>
                <a:cs typeface="Palatino Linotype"/>
                <a:sym typeface="Palatino Linotype"/>
              </a:rPr>
              <a:t>Strategy •</a:t>
            </a:r>
            <a:r>
              <a:rPr lang="en-US" sz="1300" b="0" i="0" u="none" strike="noStrike" cap="none">
                <a:solidFill>
                  <a:srgbClr val="38115E"/>
                </a:solidFill>
                <a:latin typeface="Palatino Linotype"/>
                <a:ea typeface="Palatino Linotype"/>
                <a:cs typeface="Palatino Linotype"/>
                <a:sym typeface="Palatino Linotype"/>
              </a:rPr>
              <a:t> </a:t>
            </a:r>
            <a:r>
              <a:rPr lang="en-US">
                <a:solidFill>
                  <a:srgbClr val="38115E"/>
                </a:solidFill>
              </a:rPr>
              <a:t>Economic Growth</a:t>
            </a:r>
            <a:r>
              <a:rPr lang="en-US" sz="1300">
                <a:solidFill>
                  <a:srgbClr val="38115E"/>
                </a:solidFill>
              </a:rPr>
              <a:t> </a:t>
            </a:r>
            <a:r>
              <a:rPr lang="en-US" sz="1400" b="0" i="0" u="none" strike="noStrike" cap="none">
                <a:solidFill>
                  <a:srgbClr val="38115E"/>
                </a:solidFill>
                <a:latin typeface="Palatino Linotype"/>
                <a:ea typeface="Palatino Linotype"/>
                <a:cs typeface="Palatino Linotype"/>
                <a:sym typeface="Palatino Linotype"/>
              </a:rPr>
              <a:t>• </a:t>
            </a:r>
            <a:r>
              <a:rPr lang="en-US" sz="1600" b="0" i="0" u="none" strike="noStrike" cap="none">
                <a:solidFill>
                  <a:srgbClr val="38115E"/>
                </a:solidFill>
                <a:latin typeface="Palatino Linotype"/>
                <a:ea typeface="Palatino Linotype"/>
                <a:cs typeface="Palatino Linotype"/>
                <a:sym typeface="Palatino Linotype"/>
              </a:rPr>
              <a:t>Entrepreneurship</a:t>
            </a:r>
            <a:r>
              <a:rPr lang="en-US" sz="1400" b="0" i="0" u="none" strike="noStrike" cap="none">
                <a:solidFill>
                  <a:srgbClr val="38115E"/>
                </a:solidFill>
                <a:latin typeface="Palatino Linotype"/>
                <a:ea typeface="Palatino Linotype"/>
                <a:cs typeface="Palatino Linotype"/>
                <a:sym typeface="Palatino Linotype"/>
              </a:rPr>
              <a:t> • Development • Sustainability</a:t>
            </a:r>
            <a:endParaRPr>
              <a:solidFill>
                <a:srgbClr val="38115E"/>
              </a:solidFill>
            </a:endParaRPr>
          </a:p>
        </p:txBody>
      </p:sp>
      <p:pic>
        <p:nvPicPr>
          <p:cNvPr id="796" name="Google Shape;796;g2dfc937cf40_4_78"/>
          <p:cNvPicPr preferRelativeResize="0"/>
          <p:nvPr/>
        </p:nvPicPr>
        <p:blipFill rotWithShape="1">
          <a:blip r:embed="rId3">
            <a:alphaModFix/>
          </a:blip>
          <a:srcRect/>
          <a:stretch/>
        </p:blipFill>
        <p:spPr>
          <a:xfrm>
            <a:off x="3465602" y="1010094"/>
            <a:ext cx="4571914" cy="5563414"/>
          </a:xfrm>
          <a:prstGeom prst="rect">
            <a:avLst/>
          </a:prstGeom>
          <a:noFill/>
          <a:ln>
            <a:noFill/>
          </a:ln>
        </p:spPr>
      </p:pic>
      <p:sp>
        <p:nvSpPr>
          <p:cNvPr id="797" name="Google Shape;797;g2dfc937cf40_4_78"/>
          <p:cNvSpPr txBox="1"/>
          <p:nvPr/>
        </p:nvSpPr>
        <p:spPr>
          <a:xfrm>
            <a:off x="6976773" y="5863727"/>
            <a:ext cx="5060329" cy="669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50" b="1">
                <a:solidFill>
                  <a:srgbClr val="2B1054"/>
                </a:solidFill>
                <a:latin typeface="Palatino Linotype"/>
                <a:ea typeface="Palatino Linotype"/>
                <a:cs typeface="Palatino Linotype"/>
                <a:sym typeface="Palatino Linotype"/>
              </a:rPr>
              <a:t>Sales Tax Generation</a:t>
            </a:r>
            <a:endParaRPr/>
          </a:p>
        </p:txBody>
      </p:sp>
      <p:sp>
        <p:nvSpPr>
          <p:cNvPr id="798" name="Google Shape;798;g2dfc937cf40_4_78"/>
          <p:cNvSpPr txBox="1"/>
          <p:nvPr/>
        </p:nvSpPr>
        <p:spPr>
          <a:xfrm>
            <a:off x="9506937" y="6533141"/>
            <a:ext cx="5060329" cy="2472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8115E"/>
              </a:buClr>
              <a:buSzPts val="1200"/>
              <a:buFont typeface="Arial"/>
              <a:buNone/>
            </a:pPr>
            <a:r>
              <a:rPr lang="en-US" sz="1200">
                <a:solidFill>
                  <a:srgbClr val="38115E"/>
                </a:solidFill>
                <a:latin typeface="Palatino Linotype"/>
                <a:ea typeface="Palatino Linotype"/>
                <a:cs typeface="Palatino Linotype"/>
                <a:sym typeface="Palatino Linotype"/>
              </a:rPr>
              <a:t>Data Source: HdL Companies 2023</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2dfc937cf40_4_86"/>
          <p:cNvSpPr txBox="1">
            <a:spLocks noGrp="1"/>
          </p:cNvSpPr>
          <p:nvPr>
            <p:ph type="ctrTitle"/>
          </p:nvPr>
        </p:nvSpPr>
        <p:spPr>
          <a:xfrm>
            <a:off x="260753" y="303470"/>
            <a:ext cx="11719047" cy="51037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1EEDB"/>
              </a:buClr>
              <a:buSzPct val="100000"/>
              <a:buFont typeface="Palatino Linotype"/>
              <a:buNone/>
            </a:pPr>
            <a:r>
              <a:rPr lang="en-US" sz="1400" b="0" i="0" u="none" strike="noStrike" cap="none">
                <a:solidFill>
                  <a:srgbClr val="F1EEDB"/>
                </a:solidFill>
                <a:latin typeface="Palatino Linotype"/>
                <a:ea typeface="Palatino Linotype"/>
                <a:cs typeface="Palatino Linotype"/>
                <a:sym typeface="Palatino Linotype"/>
              </a:rPr>
              <a:t>Strategy • </a:t>
            </a:r>
            <a:r>
              <a:rPr lang="en-US"/>
              <a:t>Economic Growth </a:t>
            </a:r>
            <a:r>
              <a:rPr lang="en-US" sz="1400" b="0" i="0" u="none" strike="noStrike" cap="none">
                <a:solidFill>
                  <a:srgbClr val="F1EEDB"/>
                </a:solidFill>
                <a:latin typeface="Palatino Linotype"/>
                <a:ea typeface="Palatino Linotype"/>
                <a:cs typeface="Palatino Linotype"/>
                <a:sym typeface="Palatino Linotype"/>
              </a:rPr>
              <a:t>• </a:t>
            </a:r>
            <a:r>
              <a:rPr lang="en-US" sz="1600" b="0" i="0" u="none" strike="noStrike" cap="none">
                <a:solidFill>
                  <a:srgbClr val="F1EEDB"/>
                </a:solidFill>
                <a:latin typeface="Palatino Linotype"/>
                <a:ea typeface="Palatino Linotype"/>
                <a:cs typeface="Palatino Linotype"/>
                <a:sym typeface="Palatino Linotype"/>
              </a:rPr>
              <a:t>Entrepreneurship</a:t>
            </a:r>
            <a:r>
              <a:rPr lang="en-US" sz="1400" b="0" i="0" u="none" strike="noStrike" cap="none">
                <a:solidFill>
                  <a:srgbClr val="F1EEDB"/>
                </a:solidFill>
                <a:latin typeface="Palatino Linotype"/>
                <a:ea typeface="Palatino Linotype"/>
                <a:cs typeface="Palatino Linotype"/>
                <a:sym typeface="Palatino Linotype"/>
              </a:rPr>
              <a:t> • Development • Sustainability</a:t>
            </a:r>
            <a:endParaRPr/>
          </a:p>
        </p:txBody>
      </p:sp>
      <p:sp>
        <p:nvSpPr>
          <p:cNvPr id="805" name="Google Shape;805;g2dfc937cf40_4_86"/>
          <p:cNvSpPr txBox="1"/>
          <p:nvPr/>
        </p:nvSpPr>
        <p:spPr>
          <a:xfrm>
            <a:off x="8267838" y="964624"/>
            <a:ext cx="3559401" cy="982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2B1054"/>
              </a:buClr>
              <a:buSzPts val="3750"/>
              <a:buFont typeface="Palatino Linotype"/>
              <a:buNone/>
            </a:pPr>
            <a:r>
              <a:rPr lang="en-US" sz="3750" b="1">
                <a:solidFill>
                  <a:srgbClr val="2B1054"/>
                </a:solidFill>
                <a:latin typeface="Palatino Linotype"/>
                <a:ea typeface="Palatino Linotype"/>
                <a:cs typeface="Palatino Linotype"/>
                <a:sym typeface="Palatino Linotype"/>
              </a:rPr>
              <a:t>Top Employers</a:t>
            </a:r>
            <a:endParaRPr/>
          </a:p>
        </p:txBody>
      </p:sp>
      <p:graphicFrame>
        <p:nvGraphicFramePr>
          <p:cNvPr id="806" name="Google Shape;806;g2dfc937cf40_4_86"/>
          <p:cNvGraphicFramePr/>
          <p:nvPr/>
        </p:nvGraphicFramePr>
        <p:xfrm>
          <a:off x="2816797" y="2097537"/>
          <a:ext cx="6558400" cy="4037305"/>
        </p:xfrm>
        <a:graphic>
          <a:graphicData uri="http://schemas.openxmlformats.org/drawingml/2006/table">
            <a:tbl>
              <a:tblPr firstRow="1" firstCol="1" bandRow="1">
                <a:noFill/>
                <a:tableStyleId>{DA909848-84F5-468F-B6AA-3C6F6360C13D}</a:tableStyleId>
              </a:tblPr>
              <a:tblGrid>
                <a:gridCol w="4393250">
                  <a:extLst>
                    <a:ext uri="{9D8B030D-6E8A-4147-A177-3AD203B41FA5}">
                      <a16:colId xmlns:a16="http://schemas.microsoft.com/office/drawing/2014/main" val="20000"/>
                    </a:ext>
                  </a:extLst>
                </a:gridCol>
                <a:gridCol w="2165150">
                  <a:extLst>
                    <a:ext uri="{9D8B030D-6E8A-4147-A177-3AD203B41FA5}">
                      <a16:colId xmlns:a16="http://schemas.microsoft.com/office/drawing/2014/main" val="20001"/>
                    </a:ext>
                  </a:extLst>
                </a:gridCol>
              </a:tblGrid>
              <a:tr h="762550">
                <a:tc>
                  <a:txBody>
                    <a:bodyPr/>
                    <a:lstStyle/>
                    <a:p>
                      <a:pPr marL="0" marR="0" lvl="0" indent="0" algn="ctr" rtl="0">
                        <a:spcBef>
                          <a:spcPts val="0"/>
                        </a:spcBef>
                        <a:spcAft>
                          <a:spcPts val="0"/>
                        </a:spcAft>
                        <a:buNone/>
                      </a:pPr>
                      <a:endParaRPr sz="1800" u="none" strike="noStrike" cap="none">
                        <a:latin typeface="Palatino Linotype"/>
                        <a:ea typeface="Palatino Linotype"/>
                        <a:cs typeface="Palatino Linotype"/>
                        <a:sym typeface="Palatino Linotype"/>
                      </a:endParaRPr>
                    </a:p>
                    <a:p>
                      <a:pPr marL="0" marR="0" lvl="0" indent="0" algn="ctr" rtl="0">
                        <a:spcBef>
                          <a:spcPts val="0"/>
                        </a:spcBef>
                        <a:spcAft>
                          <a:spcPts val="0"/>
                        </a:spcAft>
                        <a:buNone/>
                      </a:pPr>
                      <a:r>
                        <a:rPr lang="en-US" sz="2000" u="none" strike="noStrike" cap="none">
                          <a:latin typeface="Palatino Linotype"/>
                          <a:ea typeface="Palatino Linotype"/>
                          <a:cs typeface="Palatino Linotype"/>
                          <a:sym typeface="Palatino Linotype"/>
                        </a:rPr>
                        <a:t>Business Name</a:t>
                      </a:r>
                      <a:endParaRPr/>
                    </a:p>
                    <a:p>
                      <a:pPr marL="0" marR="0" lvl="0" indent="0" algn="ctr" rtl="0">
                        <a:spcBef>
                          <a:spcPts val="0"/>
                        </a:spcBef>
                        <a:spcAft>
                          <a:spcPts val="0"/>
                        </a:spcAft>
                        <a:buNone/>
                      </a:pPr>
                      <a:endParaRPr sz="110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endParaRPr sz="1800" u="none" strike="noStrike" cap="none">
                        <a:latin typeface="Palatino Linotype"/>
                        <a:ea typeface="Palatino Linotype"/>
                        <a:cs typeface="Palatino Linotype"/>
                        <a:sym typeface="Palatino Linotype"/>
                      </a:endParaRPr>
                    </a:p>
                    <a:p>
                      <a:pPr marL="0" marR="0" lvl="0" indent="0" algn="ctr" rtl="0">
                        <a:spcBef>
                          <a:spcPts val="0"/>
                        </a:spcBef>
                        <a:spcAft>
                          <a:spcPts val="0"/>
                        </a:spcAft>
                        <a:buNone/>
                      </a:pPr>
                      <a:r>
                        <a:rPr lang="en-US" sz="2000" u="none" strike="noStrike" cap="none">
                          <a:latin typeface="Palatino Linotype"/>
                          <a:ea typeface="Palatino Linotype"/>
                          <a:cs typeface="Palatino Linotype"/>
                          <a:sym typeface="Palatino Linotype"/>
                        </a:rPr>
                        <a:t>Employees</a:t>
                      </a:r>
                      <a:endParaRPr/>
                    </a:p>
                    <a:p>
                      <a:pPr marL="0" marR="0" lvl="0" indent="0" algn="ctr" rtl="0">
                        <a:spcBef>
                          <a:spcPts val="0"/>
                        </a:spcBef>
                        <a:spcAft>
                          <a:spcPts val="0"/>
                        </a:spcAft>
                        <a:buNone/>
                      </a:pPr>
                      <a:endParaRPr sz="1100" u="none" strike="noStrike" cap="none">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00"/>
                  </a:ext>
                </a:extLst>
              </a:tr>
              <a:tr h="292050">
                <a:tc>
                  <a:txBody>
                    <a:bodyPr/>
                    <a:lstStyle/>
                    <a:p>
                      <a:pPr marL="0" marR="0" lvl="0" indent="0" algn="l" rtl="0">
                        <a:spcBef>
                          <a:spcPts val="0"/>
                        </a:spcBef>
                        <a:spcAft>
                          <a:spcPts val="0"/>
                        </a:spcAft>
                        <a:buNone/>
                      </a:pPr>
                      <a:r>
                        <a:rPr lang="en-US" sz="1800" b="0" u="none" strike="noStrike" cap="none">
                          <a:latin typeface="Palatino Linotype"/>
                          <a:ea typeface="Palatino Linotype"/>
                          <a:cs typeface="Palatino Linotype"/>
                          <a:sym typeface="Palatino Linotype"/>
                        </a:rPr>
                        <a:t>Amazon.com Services LLC</a:t>
                      </a:r>
                      <a:endParaRPr sz="1100" b="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r>
                        <a:rPr lang="en-US" sz="1800" u="none" strike="noStrike" cap="none">
                          <a:solidFill>
                            <a:schemeClr val="lt1"/>
                          </a:solidFill>
                          <a:latin typeface="Palatino Linotype"/>
                          <a:ea typeface="Palatino Linotype"/>
                          <a:cs typeface="Palatino Linotype"/>
                          <a:sym typeface="Palatino Linotype"/>
                        </a:rPr>
                        <a:t>4,332</a:t>
                      </a:r>
                      <a:endParaRPr sz="1100" u="none" strike="noStrike" cap="none">
                        <a:solidFill>
                          <a:schemeClr val="lt1"/>
                        </a:solidFill>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01"/>
                  </a:ext>
                </a:extLst>
              </a:tr>
              <a:tr h="292050">
                <a:tc>
                  <a:txBody>
                    <a:bodyPr/>
                    <a:lstStyle/>
                    <a:p>
                      <a:pPr marL="0" marR="0" lvl="0" indent="0" algn="l" rtl="0">
                        <a:spcBef>
                          <a:spcPts val="0"/>
                        </a:spcBef>
                        <a:spcAft>
                          <a:spcPts val="0"/>
                        </a:spcAft>
                        <a:buNone/>
                      </a:pPr>
                      <a:r>
                        <a:rPr lang="en-US" sz="1800" b="0" u="none" strike="noStrike" cap="none">
                          <a:latin typeface="Palatino Linotype"/>
                          <a:ea typeface="Palatino Linotype"/>
                          <a:cs typeface="Palatino Linotype"/>
                          <a:sym typeface="Palatino Linotype"/>
                        </a:rPr>
                        <a:t>FedEx Ground Package Systems, Inc.</a:t>
                      </a:r>
                      <a:endParaRPr sz="1100" b="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r>
                        <a:rPr lang="en-US" sz="1800" u="none" strike="noStrike" cap="none">
                          <a:solidFill>
                            <a:schemeClr val="lt1"/>
                          </a:solidFill>
                          <a:latin typeface="Palatino Linotype"/>
                          <a:ea typeface="Palatino Linotype"/>
                          <a:cs typeface="Palatino Linotype"/>
                          <a:sym typeface="Palatino Linotype"/>
                        </a:rPr>
                        <a:t>1,607</a:t>
                      </a:r>
                      <a:endParaRPr sz="1100" u="none" strike="noStrike" cap="none">
                        <a:solidFill>
                          <a:schemeClr val="lt1"/>
                        </a:solidFill>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02"/>
                  </a:ext>
                </a:extLst>
              </a:tr>
              <a:tr h="292050">
                <a:tc>
                  <a:txBody>
                    <a:bodyPr/>
                    <a:lstStyle/>
                    <a:p>
                      <a:pPr marL="0" marR="0" lvl="0" indent="0" algn="l" rtl="0">
                        <a:spcBef>
                          <a:spcPts val="0"/>
                        </a:spcBef>
                        <a:spcAft>
                          <a:spcPts val="0"/>
                        </a:spcAft>
                        <a:buNone/>
                      </a:pPr>
                      <a:r>
                        <a:rPr lang="en-US" sz="1800" b="0" u="none" strike="noStrike" cap="none">
                          <a:latin typeface="Palatino Linotype"/>
                          <a:ea typeface="Palatino Linotype"/>
                          <a:cs typeface="Palatino Linotype"/>
                          <a:sym typeface="Palatino Linotype"/>
                        </a:rPr>
                        <a:t>Amazon.com Services LLC</a:t>
                      </a:r>
                      <a:endParaRPr sz="1100" b="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r>
                        <a:rPr lang="en-US" sz="1800" u="none" strike="noStrike" cap="none">
                          <a:solidFill>
                            <a:schemeClr val="lt1"/>
                          </a:solidFill>
                          <a:latin typeface="Palatino Linotype"/>
                          <a:ea typeface="Palatino Linotype"/>
                          <a:cs typeface="Palatino Linotype"/>
                          <a:sym typeface="Palatino Linotype"/>
                        </a:rPr>
                        <a:t>1,297</a:t>
                      </a:r>
                      <a:endParaRPr sz="1100" u="none" strike="noStrike" cap="none">
                        <a:solidFill>
                          <a:schemeClr val="lt1"/>
                        </a:solidFill>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03"/>
                  </a:ext>
                </a:extLst>
              </a:tr>
              <a:tr h="292050">
                <a:tc>
                  <a:txBody>
                    <a:bodyPr/>
                    <a:lstStyle/>
                    <a:p>
                      <a:pPr marL="0" marR="0" lvl="0" indent="0" algn="l" rtl="0">
                        <a:spcBef>
                          <a:spcPts val="0"/>
                        </a:spcBef>
                        <a:spcAft>
                          <a:spcPts val="0"/>
                        </a:spcAft>
                        <a:buNone/>
                      </a:pPr>
                      <a:r>
                        <a:rPr lang="en-US" sz="1800" b="0" u="none" strike="noStrike" cap="none">
                          <a:latin typeface="Palatino Linotype"/>
                          <a:ea typeface="Palatino Linotype"/>
                          <a:cs typeface="Palatino Linotype"/>
                          <a:sym typeface="Palatino Linotype"/>
                        </a:rPr>
                        <a:t>Amazon.com Services LLC</a:t>
                      </a:r>
                      <a:endParaRPr sz="1100" b="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r>
                        <a:rPr lang="en-US" sz="1800" u="none" strike="noStrike" cap="none">
                          <a:solidFill>
                            <a:schemeClr val="lt1"/>
                          </a:solidFill>
                          <a:latin typeface="Palatino Linotype"/>
                          <a:ea typeface="Palatino Linotype"/>
                          <a:cs typeface="Palatino Linotype"/>
                          <a:sym typeface="Palatino Linotype"/>
                        </a:rPr>
                        <a:t>1,043</a:t>
                      </a:r>
                      <a:endParaRPr sz="1100" u="none" strike="noStrike" cap="none">
                        <a:solidFill>
                          <a:schemeClr val="lt1"/>
                        </a:solidFill>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04"/>
                  </a:ext>
                </a:extLst>
              </a:tr>
              <a:tr h="292050">
                <a:tc>
                  <a:txBody>
                    <a:bodyPr/>
                    <a:lstStyle/>
                    <a:p>
                      <a:pPr marL="0" marR="0" lvl="0" indent="0" algn="l" rtl="0">
                        <a:spcBef>
                          <a:spcPts val="0"/>
                        </a:spcBef>
                        <a:spcAft>
                          <a:spcPts val="0"/>
                        </a:spcAft>
                        <a:buNone/>
                      </a:pPr>
                      <a:r>
                        <a:rPr lang="en-US" sz="1800" b="0" u="none" strike="noStrike" cap="none">
                          <a:latin typeface="Palatino Linotype"/>
                          <a:ea typeface="Palatino Linotype"/>
                          <a:cs typeface="Palatino Linotype"/>
                          <a:sym typeface="Palatino Linotype"/>
                        </a:rPr>
                        <a:t>Taylor Farms Pacific</a:t>
                      </a:r>
                      <a:endParaRPr sz="1100" b="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r>
                        <a:rPr lang="en-US" sz="1800" u="none" strike="noStrike" cap="none">
                          <a:solidFill>
                            <a:schemeClr val="lt1"/>
                          </a:solidFill>
                          <a:latin typeface="Palatino Linotype"/>
                          <a:ea typeface="Palatino Linotype"/>
                          <a:cs typeface="Palatino Linotype"/>
                          <a:sym typeface="Palatino Linotype"/>
                        </a:rPr>
                        <a:t>748</a:t>
                      </a:r>
                      <a:endParaRPr sz="1100" u="none" strike="noStrike" cap="none">
                        <a:solidFill>
                          <a:schemeClr val="lt1"/>
                        </a:solidFill>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05"/>
                  </a:ext>
                </a:extLst>
              </a:tr>
              <a:tr h="292050">
                <a:tc>
                  <a:txBody>
                    <a:bodyPr/>
                    <a:lstStyle/>
                    <a:p>
                      <a:pPr marL="0" marR="0" lvl="0" indent="0" algn="l" rtl="0">
                        <a:spcBef>
                          <a:spcPts val="0"/>
                        </a:spcBef>
                        <a:spcAft>
                          <a:spcPts val="0"/>
                        </a:spcAft>
                        <a:buNone/>
                      </a:pPr>
                      <a:r>
                        <a:rPr lang="en-US" sz="1800" b="0" u="none" strike="noStrike" cap="none">
                          <a:latin typeface="Palatino Linotype"/>
                          <a:ea typeface="Palatino Linotype"/>
                          <a:cs typeface="Palatino Linotype"/>
                          <a:sym typeface="Palatino Linotype"/>
                        </a:rPr>
                        <a:t>Home Depot</a:t>
                      </a:r>
                      <a:endParaRPr sz="1100" b="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r>
                        <a:rPr lang="en-US" sz="1800" u="none" strike="noStrike" cap="none">
                          <a:solidFill>
                            <a:schemeClr val="lt1"/>
                          </a:solidFill>
                          <a:latin typeface="Palatino Linotype"/>
                          <a:ea typeface="Palatino Linotype"/>
                          <a:cs typeface="Palatino Linotype"/>
                          <a:sym typeface="Palatino Linotype"/>
                        </a:rPr>
                        <a:t>700</a:t>
                      </a:r>
                      <a:endParaRPr sz="1100" u="none" strike="noStrike" cap="none">
                        <a:solidFill>
                          <a:schemeClr val="lt1"/>
                        </a:solidFill>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06"/>
                  </a:ext>
                </a:extLst>
              </a:tr>
              <a:tr h="292050">
                <a:tc>
                  <a:txBody>
                    <a:bodyPr/>
                    <a:lstStyle/>
                    <a:p>
                      <a:pPr marL="0" marR="0" lvl="0" indent="0" algn="l" rtl="0">
                        <a:spcBef>
                          <a:spcPts val="0"/>
                        </a:spcBef>
                        <a:spcAft>
                          <a:spcPts val="0"/>
                        </a:spcAft>
                        <a:buNone/>
                      </a:pPr>
                      <a:r>
                        <a:rPr lang="en-US" sz="1800" b="0" u="none" strike="noStrike" cap="none">
                          <a:latin typeface="Palatino Linotype"/>
                          <a:ea typeface="Palatino Linotype"/>
                          <a:cs typeface="Palatino Linotype"/>
                          <a:sym typeface="Palatino Linotype"/>
                        </a:rPr>
                        <a:t>Medline Industries</a:t>
                      </a:r>
                      <a:endParaRPr sz="1100" b="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r>
                        <a:rPr lang="en-US" sz="1800" u="none" strike="noStrike" cap="none">
                          <a:solidFill>
                            <a:schemeClr val="lt1"/>
                          </a:solidFill>
                          <a:latin typeface="Palatino Linotype"/>
                          <a:ea typeface="Palatino Linotype"/>
                          <a:cs typeface="Palatino Linotype"/>
                          <a:sym typeface="Palatino Linotype"/>
                        </a:rPr>
                        <a:t>668</a:t>
                      </a:r>
                      <a:endParaRPr sz="1100" u="none" strike="noStrike" cap="none">
                        <a:solidFill>
                          <a:schemeClr val="lt1"/>
                        </a:solidFill>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07"/>
                  </a:ext>
                </a:extLst>
              </a:tr>
              <a:tr h="292050">
                <a:tc>
                  <a:txBody>
                    <a:bodyPr/>
                    <a:lstStyle/>
                    <a:p>
                      <a:pPr marL="0" marR="0" lvl="0" indent="0" algn="l" rtl="0">
                        <a:spcBef>
                          <a:spcPts val="0"/>
                        </a:spcBef>
                        <a:spcAft>
                          <a:spcPts val="0"/>
                        </a:spcAft>
                        <a:buNone/>
                      </a:pPr>
                      <a:r>
                        <a:rPr lang="en-US" sz="1800" b="0" u="none" strike="noStrike" cap="none">
                          <a:latin typeface="Palatino Linotype"/>
                          <a:ea typeface="Palatino Linotype"/>
                          <a:cs typeface="Palatino Linotype"/>
                          <a:sym typeface="Palatino Linotype"/>
                        </a:rPr>
                        <a:t>Walmart </a:t>
                      </a:r>
                      <a:endParaRPr sz="1100" b="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r>
                        <a:rPr lang="en-US" sz="1800" u="none" strike="noStrike" cap="none">
                          <a:solidFill>
                            <a:schemeClr val="lt1"/>
                          </a:solidFill>
                          <a:latin typeface="Palatino Linotype"/>
                          <a:ea typeface="Palatino Linotype"/>
                          <a:cs typeface="Palatino Linotype"/>
                          <a:sym typeface="Palatino Linotype"/>
                        </a:rPr>
                        <a:t>410</a:t>
                      </a:r>
                      <a:endParaRPr sz="1100" u="none" strike="noStrike" cap="none">
                        <a:solidFill>
                          <a:schemeClr val="lt1"/>
                        </a:solidFill>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08"/>
                  </a:ext>
                </a:extLst>
              </a:tr>
              <a:tr h="292050">
                <a:tc>
                  <a:txBody>
                    <a:bodyPr/>
                    <a:lstStyle/>
                    <a:p>
                      <a:pPr marL="0" marR="0" lvl="0" indent="0" algn="l" rtl="0">
                        <a:spcBef>
                          <a:spcPts val="0"/>
                        </a:spcBef>
                        <a:spcAft>
                          <a:spcPts val="0"/>
                        </a:spcAft>
                        <a:buNone/>
                      </a:pPr>
                      <a:r>
                        <a:rPr lang="en-US" sz="1800" b="0" u="none" strike="noStrike" cap="none">
                          <a:latin typeface="Palatino Linotype"/>
                          <a:ea typeface="Palatino Linotype"/>
                          <a:cs typeface="Palatino Linotype"/>
                          <a:sym typeface="Palatino Linotype"/>
                        </a:rPr>
                        <a:t>Leprino Foods</a:t>
                      </a:r>
                      <a:endParaRPr sz="1100" b="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r>
                        <a:rPr lang="en-US" sz="1800" u="none" strike="noStrike" cap="none">
                          <a:solidFill>
                            <a:schemeClr val="lt1"/>
                          </a:solidFill>
                          <a:latin typeface="Palatino Linotype"/>
                          <a:ea typeface="Palatino Linotype"/>
                          <a:cs typeface="Palatino Linotype"/>
                          <a:sym typeface="Palatino Linotype"/>
                        </a:rPr>
                        <a:t>341</a:t>
                      </a:r>
                      <a:endParaRPr sz="1100" u="none" strike="noStrike" cap="none">
                        <a:solidFill>
                          <a:schemeClr val="lt1"/>
                        </a:solidFill>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09"/>
                  </a:ext>
                </a:extLst>
              </a:tr>
              <a:tr h="311025">
                <a:tc>
                  <a:txBody>
                    <a:bodyPr/>
                    <a:lstStyle/>
                    <a:p>
                      <a:pPr marL="0" marR="0" lvl="0" indent="0" algn="l" rtl="0">
                        <a:spcBef>
                          <a:spcPts val="0"/>
                        </a:spcBef>
                        <a:spcAft>
                          <a:spcPts val="0"/>
                        </a:spcAft>
                        <a:buNone/>
                      </a:pPr>
                      <a:r>
                        <a:rPr lang="en-US" sz="1800" b="0" u="none" strike="noStrike" cap="none">
                          <a:latin typeface="Palatino Linotype"/>
                          <a:ea typeface="Palatino Linotype"/>
                          <a:cs typeface="Palatino Linotype"/>
                          <a:sym typeface="Palatino Linotype"/>
                        </a:rPr>
                        <a:t>DHL Supply Chain</a:t>
                      </a:r>
                      <a:endParaRPr sz="1100" b="0" u="none" strike="noStrike" cap="none">
                        <a:latin typeface="Palatino Linotype"/>
                        <a:ea typeface="Palatino Linotype"/>
                        <a:cs typeface="Palatino Linotype"/>
                        <a:sym typeface="Palatino Linotype"/>
                      </a:endParaRPr>
                    </a:p>
                  </a:txBody>
                  <a:tcPr marL="68575" marR="68575" marT="0" marB="0">
                    <a:solidFill>
                      <a:srgbClr val="38115E"/>
                    </a:solidFill>
                  </a:tcPr>
                </a:tc>
                <a:tc>
                  <a:txBody>
                    <a:bodyPr/>
                    <a:lstStyle/>
                    <a:p>
                      <a:pPr marL="0" marR="0" lvl="0" indent="0" algn="ctr" rtl="0">
                        <a:spcBef>
                          <a:spcPts val="0"/>
                        </a:spcBef>
                        <a:spcAft>
                          <a:spcPts val="0"/>
                        </a:spcAft>
                        <a:buNone/>
                      </a:pPr>
                      <a:r>
                        <a:rPr lang="en-US" sz="1800" u="none" strike="noStrike" cap="none">
                          <a:solidFill>
                            <a:schemeClr val="lt1"/>
                          </a:solidFill>
                          <a:latin typeface="Palatino Linotype"/>
                          <a:ea typeface="Palatino Linotype"/>
                          <a:cs typeface="Palatino Linotype"/>
                          <a:sym typeface="Palatino Linotype"/>
                        </a:rPr>
                        <a:t>226</a:t>
                      </a:r>
                      <a:endParaRPr sz="1100" u="none" strike="noStrike" cap="none">
                        <a:solidFill>
                          <a:schemeClr val="lt1"/>
                        </a:solidFill>
                        <a:latin typeface="Palatino Linotype"/>
                        <a:ea typeface="Palatino Linotype"/>
                        <a:cs typeface="Palatino Linotype"/>
                        <a:sym typeface="Palatino Linotype"/>
                      </a:endParaRPr>
                    </a:p>
                  </a:txBody>
                  <a:tcPr marL="68575" marR="68575" marT="0" marB="0">
                    <a:solidFill>
                      <a:srgbClr val="38115E"/>
                    </a:solidFill>
                  </a:tcPr>
                </a:tc>
                <a:extLst>
                  <a:ext uri="{0D108BD9-81ED-4DB2-BD59-A6C34878D82A}">
                    <a16:rowId xmlns:a16="http://schemas.microsoft.com/office/drawing/2014/main" val="10010"/>
                  </a:ext>
                </a:extLst>
              </a:tr>
              <a:tr h="139700">
                <a:tc gridSpan="2">
                  <a:txBody>
                    <a:bodyPr/>
                    <a:lstStyle/>
                    <a:p>
                      <a:pPr marL="0" marR="0" lvl="0" indent="0" algn="l" rtl="0">
                        <a:spcBef>
                          <a:spcPts val="0"/>
                        </a:spcBef>
                        <a:spcAft>
                          <a:spcPts val="0"/>
                        </a:spcAft>
                        <a:buNone/>
                      </a:pPr>
                      <a:endParaRPr sz="1100" b="0" u="none" strike="noStrike" cap="none"/>
                    </a:p>
                    <a:p>
                      <a:pPr marL="0" marR="0" lvl="0" indent="0" algn="l" rtl="0">
                        <a:spcBef>
                          <a:spcPts val="0"/>
                        </a:spcBef>
                        <a:spcAft>
                          <a:spcPts val="0"/>
                        </a:spcAft>
                        <a:buNone/>
                      </a:pPr>
                      <a:r>
                        <a:rPr lang="en-US" sz="1100" b="0" u="none" strike="noStrike" cap="none"/>
                        <a:t>Data Source: City of Tracy, Annual Comprehensive Financial Report FY23</a:t>
                      </a:r>
                      <a:endParaRPr sz="1100" b="0" u="none" strike="noStrike" cap="none">
                        <a:latin typeface="Calibri"/>
                        <a:ea typeface="Calibri"/>
                        <a:cs typeface="Calibri"/>
                        <a:sym typeface="Calibri"/>
                      </a:endParaRPr>
                    </a:p>
                  </a:txBody>
                  <a:tcPr marL="68575" marR="68575" marT="0" marB="0">
                    <a:solidFill>
                      <a:srgbClr val="38115E"/>
                    </a:solidFill>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700"/>
              <a:buFont typeface="Palatino Linotype"/>
              <a:buNone/>
            </a:pPr>
            <a:r>
              <a:rPr lang="en-US"/>
              <a:t>Chamber of Commerce Board of Directors</a:t>
            </a:r>
            <a:endParaRPr/>
          </a:p>
        </p:txBody>
      </p:sp>
      <p:sp>
        <p:nvSpPr>
          <p:cNvPr id="257" name="Google Shape;257;p3"/>
          <p:cNvSpPr txBox="1">
            <a:spLocks noGrp="1"/>
          </p:cNvSpPr>
          <p:nvPr>
            <p:ph type="body" idx="1"/>
          </p:nvPr>
        </p:nvSpPr>
        <p:spPr>
          <a:xfrm>
            <a:off x="838792" y="578700"/>
            <a:ext cx="8283900" cy="570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ct val="100000"/>
              <a:buNone/>
            </a:pPr>
            <a:endParaRPr b="1" dirty="0"/>
          </a:p>
          <a:p>
            <a:pPr marL="0" lvl="0" indent="0" algn="l" rtl="0">
              <a:lnSpc>
                <a:spcPct val="90000"/>
              </a:lnSpc>
              <a:spcBef>
                <a:spcPts val="0"/>
              </a:spcBef>
              <a:spcAft>
                <a:spcPts val="0"/>
              </a:spcAft>
              <a:buClr>
                <a:schemeClr val="lt1"/>
              </a:buClr>
              <a:buSzPct val="100000"/>
              <a:buNone/>
            </a:pPr>
            <a:endParaRPr b="1" dirty="0"/>
          </a:p>
          <a:p>
            <a:pPr marL="0" lvl="0" indent="0" algn="l" rtl="0">
              <a:lnSpc>
                <a:spcPct val="110000"/>
              </a:lnSpc>
              <a:spcBef>
                <a:spcPts val="0"/>
              </a:spcBef>
              <a:spcAft>
                <a:spcPts val="0"/>
              </a:spcAft>
              <a:buClr>
                <a:schemeClr val="lt1"/>
              </a:buClr>
              <a:buSzPct val="100000"/>
              <a:buNone/>
            </a:pPr>
            <a:endParaRPr b="1" dirty="0"/>
          </a:p>
          <a:p>
            <a:pPr marL="0" lvl="0" indent="0" algn="l" rtl="0">
              <a:lnSpc>
                <a:spcPct val="110000"/>
              </a:lnSpc>
              <a:spcBef>
                <a:spcPts val="0"/>
              </a:spcBef>
              <a:spcAft>
                <a:spcPts val="0"/>
              </a:spcAft>
              <a:buClr>
                <a:schemeClr val="lt1"/>
              </a:buClr>
              <a:buSzPct val="100000"/>
              <a:buNone/>
            </a:pPr>
            <a:r>
              <a:rPr lang="en-US" sz="2200" b="1" dirty="0"/>
              <a:t>2024 Board Chair:  David Torres, Valley First Credit Union</a:t>
            </a:r>
          </a:p>
          <a:p>
            <a:pPr marL="0" lvl="0" indent="0" algn="l" rtl="0">
              <a:lnSpc>
                <a:spcPct val="110000"/>
              </a:lnSpc>
              <a:spcBef>
                <a:spcPts val="0"/>
              </a:spcBef>
              <a:spcAft>
                <a:spcPts val="0"/>
              </a:spcAft>
              <a:buClr>
                <a:schemeClr val="lt1"/>
              </a:buClr>
              <a:buSzPct val="100000"/>
              <a:buNone/>
            </a:pPr>
            <a:r>
              <a:rPr lang="en-US" sz="2200" b="1" dirty="0"/>
              <a:t>Gurtej Atwal, Individual </a:t>
            </a:r>
          </a:p>
          <a:p>
            <a:pPr marL="0" lvl="0" indent="0" algn="l" rtl="0">
              <a:lnSpc>
                <a:spcPct val="110000"/>
              </a:lnSpc>
              <a:spcBef>
                <a:spcPts val="0"/>
              </a:spcBef>
              <a:spcAft>
                <a:spcPts val="0"/>
              </a:spcAft>
              <a:buClr>
                <a:schemeClr val="lt1"/>
              </a:buClr>
              <a:buSzPct val="100000"/>
              <a:buNone/>
            </a:pPr>
            <a:r>
              <a:rPr lang="en-US" sz="2200" b="1" dirty="0"/>
              <a:t>Lisa Aguilera, The Aguilera Real Estate Team</a:t>
            </a:r>
            <a:endParaRPr sz="2200" b="1" dirty="0"/>
          </a:p>
          <a:p>
            <a:pPr marL="0" lvl="0" indent="0" algn="l" rtl="0">
              <a:lnSpc>
                <a:spcPct val="110000"/>
              </a:lnSpc>
              <a:spcBef>
                <a:spcPts val="0"/>
              </a:spcBef>
              <a:spcAft>
                <a:spcPts val="0"/>
              </a:spcAft>
              <a:buClr>
                <a:schemeClr val="lt1"/>
              </a:buClr>
              <a:buSzPct val="100000"/>
              <a:buNone/>
            </a:pPr>
            <a:r>
              <a:rPr lang="en-US" sz="2200" b="1" dirty="0"/>
              <a:t>Maria Ayala, </a:t>
            </a:r>
            <a:r>
              <a:rPr lang="en-US" sz="2200" b="1" dirty="0" err="1"/>
              <a:t>Musco</a:t>
            </a:r>
            <a:r>
              <a:rPr lang="en-US" sz="2200" b="1" dirty="0"/>
              <a:t> Family Olive Co.</a:t>
            </a:r>
            <a:endParaRPr sz="2200" b="1" dirty="0"/>
          </a:p>
          <a:p>
            <a:pPr marL="0" lvl="0" indent="0" algn="l" rtl="0">
              <a:lnSpc>
                <a:spcPct val="110000"/>
              </a:lnSpc>
              <a:spcBef>
                <a:spcPts val="0"/>
              </a:spcBef>
              <a:spcAft>
                <a:spcPts val="0"/>
              </a:spcAft>
              <a:buClr>
                <a:schemeClr val="lt1"/>
              </a:buClr>
              <a:buSzPct val="100000"/>
              <a:buNone/>
            </a:pPr>
            <a:r>
              <a:rPr lang="en-US" sz="2200" b="1" dirty="0"/>
              <a:t>Mitra Behnam, Behnam Accounting </a:t>
            </a:r>
            <a:endParaRPr sz="2200" b="1" dirty="0"/>
          </a:p>
          <a:p>
            <a:pPr marL="0" lvl="0" indent="0" algn="l" rtl="0">
              <a:lnSpc>
                <a:spcPct val="110000"/>
              </a:lnSpc>
              <a:spcBef>
                <a:spcPts val="0"/>
              </a:spcBef>
              <a:spcAft>
                <a:spcPts val="0"/>
              </a:spcAft>
              <a:buClr>
                <a:schemeClr val="lt1"/>
              </a:buClr>
              <a:buSzPct val="100000"/>
              <a:buNone/>
            </a:pPr>
            <a:r>
              <a:rPr lang="en-US" sz="2200" b="1" dirty="0"/>
              <a:t>Matthew Drury, Prologis </a:t>
            </a:r>
          </a:p>
          <a:p>
            <a:pPr marL="0" lvl="0" indent="0" algn="l" rtl="0">
              <a:lnSpc>
                <a:spcPct val="110000"/>
              </a:lnSpc>
              <a:spcBef>
                <a:spcPts val="0"/>
              </a:spcBef>
              <a:spcAft>
                <a:spcPts val="0"/>
              </a:spcAft>
              <a:buClr>
                <a:schemeClr val="lt1"/>
              </a:buClr>
              <a:buSzPct val="100000"/>
              <a:buNone/>
            </a:pPr>
            <a:r>
              <a:rPr lang="en-US" sz="2200" b="1" dirty="0"/>
              <a:t>John Palmer, Tracy Hills</a:t>
            </a:r>
          </a:p>
          <a:p>
            <a:pPr marL="0" lvl="0" indent="0" algn="l" rtl="0">
              <a:lnSpc>
                <a:spcPct val="110000"/>
              </a:lnSpc>
              <a:spcBef>
                <a:spcPts val="0"/>
              </a:spcBef>
              <a:spcAft>
                <a:spcPts val="0"/>
              </a:spcAft>
              <a:buClr>
                <a:schemeClr val="lt1"/>
              </a:buClr>
              <a:buSzPct val="100000"/>
              <a:buNone/>
            </a:pPr>
            <a:r>
              <a:rPr lang="en-US" sz="2200" b="1" dirty="0" err="1"/>
              <a:t>Virna</a:t>
            </a:r>
            <a:r>
              <a:rPr lang="en-US" sz="2200" b="1" dirty="0"/>
              <a:t> Hudson, Hudson Painting </a:t>
            </a:r>
          </a:p>
          <a:p>
            <a:pPr marL="0" lvl="0" indent="0" algn="l" rtl="0">
              <a:lnSpc>
                <a:spcPct val="110000"/>
              </a:lnSpc>
              <a:spcBef>
                <a:spcPts val="0"/>
              </a:spcBef>
              <a:spcAft>
                <a:spcPts val="0"/>
              </a:spcAft>
              <a:buClr>
                <a:schemeClr val="lt1"/>
              </a:buClr>
              <a:buSzPct val="100000"/>
              <a:buNone/>
            </a:pPr>
            <a:r>
              <a:rPr lang="en-US" sz="2200" b="1" dirty="0"/>
              <a:t>Conrad </a:t>
            </a:r>
            <a:r>
              <a:rPr lang="en-US" sz="2200" b="1" dirty="0" err="1"/>
              <a:t>Levoit</a:t>
            </a:r>
            <a:r>
              <a:rPr lang="en-US" sz="2200" b="1" dirty="0"/>
              <a:t>, Individual </a:t>
            </a:r>
          </a:p>
          <a:p>
            <a:pPr marL="0" lvl="0" indent="0" algn="l" rtl="0">
              <a:lnSpc>
                <a:spcPct val="110000"/>
              </a:lnSpc>
              <a:spcBef>
                <a:spcPts val="0"/>
              </a:spcBef>
              <a:spcAft>
                <a:spcPts val="0"/>
              </a:spcAft>
              <a:buClr>
                <a:schemeClr val="lt1"/>
              </a:buClr>
              <a:buSzPct val="100000"/>
              <a:buNone/>
            </a:pPr>
            <a:r>
              <a:rPr lang="en-US" sz="2200" b="1" dirty="0"/>
              <a:t>Deborah George Johnson, The Home Depot</a:t>
            </a:r>
          </a:p>
          <a:p>
            <a:pPr marL="0" lvl="0" indent="0" algn="l" rtl="0">
              <a:lnSpc>
                <a:spcPct val="110000"/>
              </a:lnSpc>
              <a:spcBef>
                <a:spcPts val="0"/>
              </a:spcBef>
              <a:spcAft>
                <a:spcPts val="0"/>
              </a:spcAft>
              <a:buClr>
                <a:schemeClr val="lt1"/>
              </a:buClr>
              <a:buSzPct val="100000"/>
              <a:buNone/>
            </a:pPr>
            <a:r>
              <a:rPr lang="en-US" sz="2200" b="1" dirty="0"/>
              <a:t>Mary Petty, Tracy Unified School District</a:t>
            </a:r>
            <a:endParaRPr sz="2200" b="1" dirty="0"/>
          </a:p>
          <a:p>
            <a:pPr marL="228600" lvl="0" indent="-99060" algn="l" rtl="0">
              <a:lnSpc>
                <a:spcPct val="90000"/>
              </a:lnSpc>
              <a:spcBef>
                <a:spcPts val="1000"/>
              </a:spcBef>
              <a:spcAft>
                <a:spcPts val="0"/>
              </a:spcAft>
              <a:buClr>
                <a:schemeClr val="lt1"/>
              </a:buClr>
              <a:buSzPct val="100000"/>
              <a:buNone/>
            </a:pPr>
            <a:endParaRPr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2dfc937cf40_4_101"/>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B1054"/>
              </a:buClr>
              <a:buSzPts val="1400"/>
              <a:buFont typeface="Palatino Linotype"/>
              <a:buNone/>
            </a:pPr>
            <a:r>
              <a:rPr lang="en-US" sz="1400" b="0" i="0" u="none" strike="noStrike" cap="none">
                <a:solidFill>
                  <a:srgbClr val="2B1054"/>
                </a:solidFill>
                <a:latin typeface="Palatino Linotype"/>
                <a:ea typeface="Palatino Linotype"/>
                <a:cs typeface="Palatino Linotype"/>
                <a:sym typeface="Palatino Linotype"/>
              </a:rPr>
              <a:t>Strategy • Economic Growth • </a:t>
            </a:r>
            <a:r>
              <a:rPr lang="en-US"/>
              <a:t>Entrepreneurship </a:t>
            </a:r>
            <a:r>
              <a:rPr lang="en-US" sz="1400" b="0" i="0" u="none" strike="noStrike" cap="none">
                <a:solidFill>
                  <a:srgbClr val="2B1054"/>
                </a:solidFill>
                <a:latin typeface="Palatino Linotype"/>
                <a:ea typeface="Palatino Linotype"/>
                <a:cs typeface="Palatino Linotype"/>
                <a:sym typeface="Palatino Linotype"/>
              </a:rPr>
              <a:t>• Development • Sustainability</a:t>
            </a:r>
            <a:r>
              <a:rPr lang="en-US"/>
              <a:t>  </a:t>
            </a:r>
            <a:endParaRPr/>
          </a:p>
        </p:txBody>
      </p:sp>
      <p:sp>
        <p:nvSpPr>
          <p:cNvPr id="813" name="Google Shape;813;g2dfc937cf40_4_101"/>
          <p:cNvSpPr txBox="1"/>
          <p:nvPr/>
        </p:nvSpPr>
        <p:spPr>
          <a:xfrm>
            <a:off x="6921187" y="1698381"/>
            <a:ext cx="506032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B1054"/>
                </a:solidFill>
                <a:latin typeface="Palatino Linotype"/>
                <a:ea typeface="Palatino Linotype"/>
                <a:cs typeface="Palatino Linotype"/>
                <a:sym typeface="Palatino Linotype"/>
              </a:rPr>
              <a:t>Business Incentive Pilot Programs</a:t>
            </a:r>
            <a:endParaRPr/>
          </a:p>
        </p:txBody>
      </p:sp>
      <p:sp>
        <p:nvSpPr>
          <p:cNvPr id="814" name="Google Shape;814;g2dfc937cf40_4_101"/>
          <p:cNvSpPr txBox="1">
            <a:spLocks noGrp="1"/>
          </p:cNvSpPr>
          <p:nvPr>
            <p:ph type="body" idx="1"/>
          </p:nvPr>
        </p:nvSpPr>
        <p:spPr>
          <a:xfrm>
            <a:off x="3826544" y="1051539"/>
            <a:ext cx="3111670" cy="3341099"/>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100"/>
              <a:buNone/>
            </a:pPr>
            <a:endParaRPr/>
          </a:p>
          <a:p>
            <a:pPr marL="457200" lvl="1" indent="0" algn="l" rtl="0">
              <a:lnSpc>
                <a:spcPct val="90000"/>
              </a:lnSpc>
              <a:spcBef>
                <a:spcPts val="500"/>
              </a:spcBef>
              <a:spcAft>
                <a:spcPts val="0"/>
              </a:spcAft>
              <a:buClr>
                <a:schemeClr val="dk1"/>
              </a:buClr>
              <a:buSzPts val="2100"/>
              <a:buNone/>
            </a:pPr>
            <a:endParaRPr/>
          </a:p>
          <a:p>
            <a:pPr marL="228600" lvl="0" indent="-228600" algn="l" rtl="0">
              <a:lnSpc>
                <a:spcPct val="90000"/>
              </a:lnSpc>
              <a:spcBef>
                <a:spcPts val="1000"/>
              </a:spcBef>
              <a:spcAft>
                <a:spcPts val="0"/>
              </a:spcAft>
              <a:buClr>
                <a:srgbClr val="38115E"/>
              </a:buClr>
              <a:buSzPts val="2000"/>
              <a:buFont typeface="Noto Sans Symbols"/>
              <a:buChar char="▪"/>
            </a:pPr>
            <a:r>
              <a:rPr lang="en-US" sz="2000" b="1">
                <a:solidFill>
                  <a:srgbClr val="38115E"/>
                </a:solidFill>
              </a:rPr>
              <a:t>Retail, Office, and Industrial</a:t>
            </a:r>
            <a:endParaRPr/>
          </a:p>
          <a:p>
            <a:pPr marL="685800" lvl="1" indent="-228600" algn="l" rtl="0">
              <a:lnSpc>
                <a:spcPct val="90000"/>
              </a:lnSpc>
              <a:spcBef>
                <a:spcPts val="500"/>
              </a:spcBef>
              <a:spcAft>
                <a:spcPts val="0"/>
              </a:spcAft>
              <a:buClr>
                <a:srgbClr val="38115E"/>
              </a:buClr>
              <a:buSzPts val="2000"/>
              <a:buFont typeface="Noto Sans Symbols"/>
              <a:buChar char="▪"/>
            </a:pPr>
            <a:r>
              <a:rPr lang="en-US" sz="2000">
                <a:solidFill>
                  <a:srgbClr val="38115E"/>
                </a:solidFill>
              </a:rPr>
              <a:t>Hospitality</a:t>
            </a:r>
            <a:endParaRPr/>
          </a:p>
          <a:p>
            <a:pPr marL="685800" lvl="1" indent="-228600" algn="l" rtl="0">
              <a:lnSpc>
                <a:spcPct val="90000"/>
              </a:lnSpc>
              <a:spcBef>
                <a:spcPts val="500"/>
              </a:spcBef>
              <a:spcAft>
                <a:spcPts val="0"/>
              </a:spcAft>
              <a:buClr>
                <a:srgbClr val="38115E"/>
              </a:buClr>
              <a:buSzPts val="2000"/>
              <a:buFont typeface="Noto Sans Symbols"/>
              <a:buChar char="▪"/>
            </a:pPr>
            <a:r>
              <a:rPr lang="en-US" sz="2000">
                <a:solidFill>
                  <a:srgbClr val="38115E"/>
                </a:solidFill>
              </a:rPr>
              <a:t>Entertainment</a:t>
            </a:r>
            <a:endParaRPr/>
          </a:p>
          <a:p>
            <a:pPr marL="685800" lvl="1" indent="-228600" algn="l" rtl="0">
              <a:lnSpc>
                <a:spcPct val="90000"/>
              </a:lnSpc>
              <a:spcBef>
                <a:spcPts val="500"/>
              </a:spcBef>
              <a:spcAft>
                <a:spcPts val="0"/>
              </a:spcAft>
              <a:buClr>
                <a:srgbClr val="38115E"/>
              </a:buClr>
              <a:buSzPts val="2000"/>
              <a:buFont typeface="Noto Sans Symbols"/>
              <a:buChar char="▪"/>
            </a:pPr>
            <a:r>
              <a:rPr lang="en-US" sz="2000">
                <a:solidFill>
                  <a:srgbClr val="38115E"/>
                </a:solidFill>
              </a:rPr>
              <a:t>Recreational Uses</a:t>
            </a:r>
            <a:endParaRPr/>
          </a:p>
          <a:p>
            <a:pPr marL="685800" lvl="1" indent="-228600" algn="l" rtl="0">
              <a:lnSpc>
                <a:spcPct val="90000"/>
              </a:lnSpc>
              <a:spcBef>
                <a:spcPts val="500"/>
              </a:spcBef>
              <a:spcAft>
                <a:spcPts val="0"/>
              </a:spcAft>
              <a:buClr>
                <a:srgbClr val="38115E"/>
              </a:buClr>
              <a:buSzPts val="2000"/>
              <a:buFont typeface="Noto Sans Symbols"/>
              <a:buChar char="▪"/>
            </a:pPr>
            <a:r>
              <a:rPr lang="en-US" sz="2000">
                <a:solidFill>
                  <a:srgbClr val="38115E"/>
                </a:solidFill>
              </a:rPr>
              <a:t>Advanced Technologies </a:t>
            </a:r>
            <a:endParaRPr/>
          </a:p>
          <a:p>
            <a:pPr marL="228600" lvl="0" indent="-88900" algn="l" rtl="0">
              <a:lnSpc>
                <a:spcPct val="90000"/>
              </a:lnSpc>
              <a:spcBef>
                <a:spcPts val="1000"/>
              </a:spcBef>
              <a:spcAft>
                <a:spcPts val="0"/>
              </a:spcAft>
              <a:buClr>
                <a:schemeClr val="dk1"/>
              </a:buClr>
              <a:buSzPts val="2200"/>
              <a:buFont typeface="Noto Sans Symbols"/>
              <a:buNone/>
            </a:pPr>
            <a:endParaRPr sz="2200" b="1">
              <a:solidFill>
                <a:srgbClr val="38115E"/>
              </a:solidFill>
            </a:endParaRPr>
          </a:p>
          <a:p>
            <a:pPr marL="0" lvl="0" indent="0" algn="l" rtl="0">
              <a:lnSpc>
                <a:spcPct val="90000"/>
              </a:lnSpc>
              <a:spcBef>
                <a:spcPts val="1000"/>
              </a:spcBef>
              <a:spcAft>
                <a:spcPts val="0"/>
              </a:spcAft>
              <a:buClr>
                <a:schemeClr val="dk1"/>
              </a:buClr>
              <a:buSzPts val="2400"/>
              <a:buNone/>
            </a:pPr>
            <a:endParaRPr b="1">
              <a:solidFill>
                <a:srgbClr val="38115E"/>
              </a:solidFill>
            </a:endParaRPr>
          </a:p>
          <a:p>
            <a:pPr marL="228600" lvl="0" indent="-76200" algn="l" rtl="0">
              <a:lnSpc>
                <a:spcPct val="90000"/>
              </a:lnSpc>
              <a:spcBef>
                <a:spcPts val="1000"/>
              </a:spcBef>
              <a:spcAft>
                <a:spcPts val="0"/>
              </a:spcAft>
              <a:buClr>
                <a:schemeClr val="dk1"/>
              </a:buClr>
              <a:buSzPts val="2400"/>
              <a:buFont typeface="Noto Sans Symbols"/>
              <a:buNone/>
            </a:pPr>
            <a:endParaRPr/>
          </a:p>
          <a:p>
            <a:pPr marL="228600" lvl="0" indent="-76200" algn="l" rtl="0">
              <a:lnSpc>
                <a:spcPct val="90000"/>
              </a:lnSpc>
              <a:spcBef>
                <a:spcPts val="1000"/>
              </a:spcBef>
              <a:spcAft>
                <a:spcPts val="0"/>
              </a:spcAft>
              <a:buClr>
                <a:schemeClr val="dk1"/>
              </a:buClr>
              <a:buSzPts val="2400"/>
              <a:buFont typeface="Noto Sans Symbols"/>
              <a:buNone/>
            </a:pPr>
            <a:endParaRPr/>
          </a:p>
        </p:txBody>
      </p:sp>
      <p:sp>
        <p:nvSpPr>
          <p:cNvPr id="815" name="Google Shape;815;g2dfc937cf40_4_101"/>
          <p:cNvSpPr txBox="1"/>
          <p:nvPr/>
        </p:nvSpPr>
        <p:spPr>
          <a:xfrm>
            <a:off x="451732" y="879746"/>
            <a:ext cx="3639565" cy="1790635"/>
          </a:xfrm>
          <a:prstGeom prst="rect">
            <a:avLst/>
          </a:prstGeom>
          <a:noFill/>
          <a:ln>
            <a:noFill/>
          </a:ln>
        </p:spPr>
        <p:txBody>
          <a:bodyPr spcFirstLastPara="1" wrap="square" lIns="91425" tIns="45700" rIns="91425" bIns="45700" anchor="t" anchorCtr="0">
            <a:normAutofit fontScale="92500" lnSpcReduction="20000"/>
          </a:bodyPr>
          <a:lstStyle/>
          <a:p>
            <a:pPr marL="457200" marR="0" lvl="1" indent="0" algn="l" rtl="0">
              <a:lnSpc>
                <a:spcPct val="90000"/>
              </a:lnSpc>
              <a:spcBef>
                <a:spcPts val="0"/>
              </a:spcBef>
              <a:spcAft>
                <a:spcPts val="0"/>
              </a:spcAft>
              <a:buClr>
                <a:schemeClr val="dk1"/>
              </a:buClr>
              <a:buSzPct val="100000"/>
              <a:buFont typeface="Arial"/>
              <a:buNone/>
            </a:pPr>
            <a:endParaRPr sz="2100" b="0" i="0" u="none" strike="noStrike" cap="none">
              <a:solidFill>
                <a:schemeClr val="dk1"/>
              </a:solidFill>
              <a:latin typeface="Palatino Linotype"/>
              <a:ea typeface="Palatino Linotype"/>
              <a:cs typeface="Palatino Linotype"/>
              <a:sym typeface="Palatino Linotype"/>
            </a:endParaRPr>
          </a:p>
          <a:p>
            <a:pPr marL="457200" marR="0" lvl="1" indent="0" algn="l" rtl="0">
              <a:lnSpc>
                <a:spcPct val="90000"/>
              </a:lnSpc>
              <a:spcBef>
                <a:spcPts val="500"/>
              </a:spcBef>
              <a:spcAft>
                <a:spcPts val="0"/>
              </a:spcAft>
              <a:buClr>
                <a:schemeClr val="dk1"/>
              </a:buClr>
              <a:buSzPct val="100000"/>
              <a:buFont typeface="Arial"/>
              <a:buNone/>
            </a:pPr>
            <a:endParaRPr sz="2100" b="0" i="0" u="none" strike="noStrike" cap="none">
              <a:solidFill>
                <a:schemeClr val="dk1"/>
              </a:solidFill>
              <a:latin typeface="Palatino Linotype"/>
              <a:ea typeface="Palatino Linotype"/>
              <a:cs typeface="Palatino Linotype"/>
              <a:sym typeface="Palatino Linotype"/>
            </a:endParaRPr>
          </a:p>
          <a:p>
            <a:pPr marL="0" marR="0" lvl="0" indent="0" algn="l" rtl="0">
              <a:lnSpc>
                <a:spcPct val="90000"/>
              </a:lnSpc>
              <a:spcBef>
                <a:spcPts val="1000"/>
              </a:spcBef>
              <a:spcAft>
                <a:spcPts val="0"/>
              </a:spcAft>
              <a:buClr>
                <a:schemeClr val="dk1"/>
              </a:buClr>
              <a:buSzPct val="100000"/>
              <a:buFont typeface="Arial"/>
              <a:buNone/>
            </a:pPr>
            <a:endParaRPr sz="2400" b="1">
              <a:solidFill>
                <a:srgbClr val="38115E"/>
              </a:solidFill>
              <a:latin typeface="Palatino Linotype"/>
              <a:ea typeface="Palatino Linotype"/>
              <a:cs typeface="Palatino Linotype"/>
              <a:sym typeface="Palatino Linotype"/>
            </a:endParaRPr>
          </a:p>
          <a:p>
            <a:pPr marL="228600" marR="0" lvl="0" indent="-228600" algn="l" rtl="0">
              <a:lnSpc>
                <a:spcPct val="90000"/>
              </a:lnSpc>
              <a:spcBef>
                <a:spcPts val="1000"/>
              </a:spcBef>
              <a:spcAft>
                <a:spcPts val="0"/>
              </a:spcAft>
              <a:buClr>
                <a:srgbClr val="38115E"/>
              </a:buClr>
              <a:buSzPct val="100000"/>
              <a:buFont typeface="Noto Sans Symbols"/>
              <a:buChar char="▪"/>
            </a:pPr>
            <a:r>
              <a:rPr lang="en-US" sz="2200" b="1">
                <a:solidFill>
                  <a:srgbClr val="38115E"/>
                </a:solidFill>
                <a:latin typeface="Palatino Linotype"/>
                <a:ea typeface="Palatino Linotype"/>
                <a:cs typeface="Palatino Linotype"/>
                <a:sym typeface="Palatino Linotype"/>
              </a:rPr>
              <a:t>Revolving Loan Fund</a:t>
            </a:r>
            <a:endParaRPr/>
          </a:p>
          <a:p>
            <a:pPr marL="685800" marR="0" lvl="1" indent="-228600" algn="l" rtl="0">
              <a:lnSpc>
                <a:spcPct val="90000"/>
              </a:lnSpc>
              <a:spcBef>
                <a:spcPts val="500"/>
              </a:spcBef>
              <a:spcAft>
                <a:spcPts val="0"/>
              </a:spcAft>
              <a:buClr>
                <a:srgbClr val="38115E"/>
              </a:buClr>
              <a:buSzPct val="100000"/>
              <a:buFont typeface="Noto Sans Symbols"/>
              <a:buChar char="▪"/>
            </a:pPr>
            <a:r>
              <a:rPr lang="en-US" sz="2200" b="0" i="0" u="none" strike="noStrike" cap="none">
                <a:solidFill>
                  <a:srgbClr val="38115E"/>
                </a:solidFill>
                <a:latin typeface="Palatino Linotype"/>
                <a:ea typeface="Palatino Linotype"/>
                <a:cs typeface="Palatino Linotype"/>
                <a:sym typeface="Palatino Linotype"/>
              </a:rPr>
              <a:t>Equipment and Working Capital</a:t>
            </a:r>
            <a:endParaRPr/>
          </a:p>
          <a:p>
            <a:pPr marL="228600" marR="0" lvl="0" indent="-87629" algn="l" rtl="0">
              <a:lnSpc>
                <a:spcPct val="90000"/>
              </a:lnSpc>
              <a:spcBef>
                <a:spcPts val="1000"/>
              </a:spcBef>
              <a:spcAft>
                <a:spcPts val="0"/>
              </a:spcAft>
              <a:buClr>
                <a:schemeClr val="dk1"/>
              </a:buClr>
              <a:buSzPct val="100000"/>
              <a:buFont typeface="Noto Sans Symbols"/>
              <a:buNone/>
            </a:pPr>
            <a:endParaRPr sz="2400">
              <a:solidFill>
                <a:schemeClr val="dk1"/>
              </a:solidFill>
              <a:latin typeface="Palatino Linotype"/>
              <a:ea typeface="Palatino Linotype"/>
              <a:cs typeface="Palatino Linotype"/>
              <a:sym typeface="Palatino Linotype"/>
            </a:endParaRPr>
          </a:p>
          <a:p>
            <a:pPr marL="228600" marR="0" lvl="0" indent="-87629" algn="l" rtl="0">
              <a:lnSpc>
                <a:spcPct val="90000"/>
              </a:lnSpc>
              <a:spcBef>
                <a:spcPts val="1000"/>
              </a:spcBef>
              <a:spcAft>
                <a:spcPts val="0"/>
              </a:spcAft>
              <a:buClr>
                <a:schemeClr val="dk1"/>
              </a:buClr>
              <a:buSzPct val="100000"/>
              <a:buFont typeface="Noto Sans Symbols"/>
              <a:buNone/>
            </a:pPr>
            <a:endParaRPr sz="2400">
              <a:solidFill>
                <a:schemeClr val="dk1"/>
              </a:solidFill>
              <a:latin typeface="Palatino Linotype"/>
              <a:ea typeface="Palatino Linotype"/>
              <a:cs typeface="Palatino Linotype"/>
              <a:sym typeface="Palatino Linotype"/>
            </a:endParaRPr>
          </a:p>
        </p:txBody>
      </p:sp>
      <p:pic>
        <p:nvPicPr>
          <p:cNvPr id="816" name="Google Shape;816;g2dfc937cf40_4_101"/>
          <p:cNvPicPr preferRelativeResize="0"/>
          <p:nvPr/>
        </p:nvPicPr>
        <p:blipFill rotWithShape="1">
          <a:blip r:embed="rId3">
            <a:alphaModFix/>
          </a:blip>
          <a:srcRect/>
          <a:stretch/>
        </p:blipFill>
        <p:spPr>
          <a:xfrm>
            <a:off x="7466109" y="2332789"/>
            <a:ext cx="3839037" cy="2365166"/>
          </a:xfrm>
          <a:prstGeom prst="roundRect">
            <a:avLst>
              <a:gd name="adj" fmla="val 8594"/>
            </a:avLst>
          </a:prstGeom>
          <a:solidFill>
            <a:srgbClr val="ECECEC"/>
          </a:solidFill>
          <a:ln>
            <a:noFill/>
          </a:ln>
          <a:effectLst>
            <a:reflection stA="38000" endPos="28000" dist="5000" dir="5400000" sy="-100000" algn="bl" rotWithShape="0"/>
          </a:effectLst>
        </p:spPr>
      </p:pic>
      <p:sp>
        <p:nvSpPr>
          <p:cNvPr id="817" name="Google Shape;817;g2dfc937cf40_4_101"/>
          <p:cNvSpPr txBox="1"/>
          <p:nvPr/>
        </p:nvSpPr>
        <p:spPr>
          <a:xfrm>
            <a:off x="451733" y="1659138"/>
            <a:ext cx="3111670" cy="3790804"/>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Palatino Linotype"/>
              <a:ea typeface="Palatino Linotype"/>
              <a:cs typeface="Palatino Linotype"/>
              <a:sym typeface="Palatino Linotype"/>
            </a:endParaRPr>
          </a:p>
          <a:p>
            <a:pPr marL="457200" marR="0" lvl="1" indent="0" algn="l" rtl="0">
              <a:lnSpc>
                <a:spcPct val="90000"/>
              </a:lnSpc>
              <a:spcBef>
                <a:spcPts val="500"/>
              </a:spcBef>
              <a:spcAft>
                <a:spcPts val="0"/>
              </a:spcAft>
              <a:buClr>
                <a:schemeClr val="dk1"/>
              </a:buClr>
              <a:buSzPts val="2100"/>
              <a:buFont typeface="Arial"/>
              <a:buNone/>
            </a:pPr>
            <a:endParaRPr sz="2100" b="0" i="0" u="none" strike="noStrike" cap="none">
              <a:solidFill>
                <a:schemeClr val="dk1"/>
              </a:solidFill>
              <a:latin typeface="Palatino Linotype"/>
              <a:ea typeface="Palatino Linotype"/>
              <a:cs typeface="Palatino Linotype"/>
              <a:sym typeface="Palatino Linotype"/>
            </a:endParaRPr>
          </a:p>
          <a:p>
            <a:pPr marL="0" marR="0" lvl="0" indent="0" algn="l" rtl="0">
              <a:lnSpc>
                <a:spcPct val="90000"/>
              </a:lnSpc>
              <a:spcBef>
                <a:spcPts val="1000"/>
              </a:spcBef>
              <a:spcAft>
                <a:spcPts val="0"/>
              </a:spcAft>
              <a:buClr>
                <a:schemeClr val="dk1"/>
              </a:buClr>
              <a:buSzPts val="2200"/>
              <a:buFont typeface="Arial"/>
              <a:buNone/>
            </a:pPr>
            <a:endParaRPr sz="2200" b="1">
              <a:solidFill>
                <a:srgbClr val="38115E"/>
              </a:solidFill>
              <a:latin typeface="Palatino Linotype"/>
              <a:ea typeface="Palatino Linotype"/>
              <a:cs typeface="Palatino Linotype"/>
              <a:sym typeface="Palatino Linotype"/>
            </a:endParaRPr>
          </a:p>
          <a:p>
            <a:pPr marL="228600" marR="0" lvl="0" indent="-228600" algn="l" rtl="0">
              <a:lnSpc>
                <a:spcPct val="90000"/>
              </a:lnSpc>
              <a:spcBef>
                <a:spcPts val="1000"/>
              </a:spcBef>
              <a:spcAft>
                <a:spcPts val="0"/>
              </a:spcAft>
              <a:buClr>
                <a:srgbClr val="38115E"/>
              </a:buClr>
              <a:buSzPts val="2000"/>
              <a:buFont typeface="Noto Sans Symbols"/>
              <a:buChar char="▪"/>
            </a:pPr>
            <a:r>
              <a:rPr lang="en-US" sz="2000" b="1">
                <a:solidFill>
                  <a:srgbClr val="38115E"/>
                </a:solidFill>
                <a:latin typeface="Palatino Linotype"/>
                <a:ea typeface="Palatino Linotype"/>
                <a:cs typeface="Palatino Linotype"/>
                <a:sym typeface="Palatino Linotype"/>
              </a:rPr>
              <a:t>Revitalization Enhancement Assistance</a:t>
            </a:r>
            <a:endParaRPr/>
          </a:p>
          <a:p>
            <a:pPr marL="685800" marR="0" lvl="1" indent="-228600" algn="l" rtl="0">
              <a:lnSpc>
                <a:spcPct val="90000"/>
              </a:lnSpc>
              <a:spcBef>
                <a:spcPts val="500"/>
              </a:spcBef>
              <a:spcAft>
                <a:spcPts val="0"/>
              </a:spcAft>
              <a:buClr>
                <a:srgbClr val="38115E"/>
              </a:buClr>
              <a:buSzPts val="2000"/>
              <a:buFont typeface="Noto Sans Symbols"/>
              <a:buChar char="▪"/>
            </a:pPr>
            <a:r>
              <a:rPr lang="en-US" sz="2000" b="0" i="0" u="none" strike="noStrike" cap="none">
                <a:solidFill>
                  <a:srgbClr val="38115E"/>
                </a:solidFill>
                <a:latin typeface="Palatino Linotype"/>
                <a:ea typeface="Palatino Linotype"/>
                <a:cs typeface="Palatino Linotype"/>
                <a:sym typeface="Palatino Linotype"/>
              </a:rPr>
              <a:t>Matching Grant</a:t>
            </a:r>
            <a:endParaRPr/>
          </a:p>
          <a:p>
            <a:pPr marL="685800" marR="0" lvl="1" indent="-228600" algn="l" rtl="0">
              <a:lnSpc>
                <a:spcPct val="90000"/>
              </a:lnSpc>
              <a:spcBef>
                <a:spcPts val="500"/>
              </a:spcBef>
              <a:spcAft>
                <a:spcPts val="0"/>
              </a:spcAft>
              <a:buClr>
                <a:srgbClr val="38115E"/>
              </a:buClr>
              <a:buSzPts val="2000"/>
              <a:buFont typeface="Noto Sans Symbols"/>
              <a:buChar char="▪"/>
            </a:pPr>
            <a:r>
              <a:rPr lang="en-US" sz="2000" b="0" i="0" u="none" strike="noStrike" cap="none">
                <a:solidFill>
                  <a:srgbClr val="38115E"/>
                </a:solidFill>
                <a:latin typeface="Palatino Linotype"/>
                <a:ea typeface="Palatino Linotype"/>
                <a:cs typeface="Palatino Linotype"/>
                <a:sym typeface="Palatino Linotype"/>
              </a:rPr>
              <a:t>Interior and Exterior Improvements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g2dfc937cf40_4_111" descr="No photo description available."/>
          <p:cNvPicPr preferRelativeResize="0"/>
          <p:nvPr/>
        </p:nvPicPr>
        <p:blipFill rotWithShape="1">
          <a:blip r:embed="rId3">
            <a:alphaModFix/>
          </a:blip>
          <a:srcRect/>
          <a:stretch/>
        </p:blipFill>
        <p:spPr>
          <a:xfrm>
            <a:off x="2374231" y="1536590"/>
            <a:ext cx="6320590" cy="474044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824" name="Google Shape;824;g2dfc937cf40_4_111"/>
          <p:cNvSpPr txBox="1">
            <a:spLocks noGrp="1"/>
          </p:cNvSpPr>
          <p:nvPr>
            <p:ph type="ctrTitle"/>
          </p:nvPr>
        </p:nvSpPr>
        <p:spPr>
          <a:xfrm>
            <a:off x="0" y="28575"/>
            <a:ext cx="11069053" cy="14573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1400"/>
              <a:buFont typeface="Palatino Linotype"/>
              <a:buNone/>
            </a:pPr>
            <a:r>
              <a:rPr lang="en-US" sz="1400" b="0" i="0" u="none" strike="noStrike" cap="none">
                <a:latin typeface="Palatino Linotype"/>
                <a:ea typeface="Palatino Linotype"/>
                <a:cs typeface="Palatino Linotype"/>
                <a:sym typeface="Palatino Linotype"/>
              </a:rPr>
              <a:t>Strategy • Economic Growth • </a:t>
            </a:r>
            <a:r>
              <a:rPr lang="en-US"/>
              <a:t>Entrepreneurship </a:t>
            </a:r>
            <a:r>
              <a:rPr lang="en-US" sz="1400" b="0" i="0" u="none" strike="noStrike" cap="none">
                <a:latin typeface="Palatino Linotype"/>
                <a:ea typeface="Palatino Linotype"/>
                <a:cs typeface="Palatino Linotype"/>
                <a:sym typeface="Palatino Linotype"/>
              </a:rPr>
              <a:t>• Development • Sustainability</a:t>
            </a:r>
            <a:r>
              <a:rPr lang="en-US"/>
              <a:t>  </a:t>
            </a:r>
            <a:endParaRPr/>
          </a:p>
        </p:txBody>
      </p:sp>
      <p:sp>
        <p:nvSpPr>
          <p:cNvPr id="825" name="Google Shape;825;g2dfc937cf40_4_111"/>
          <p:cNvSpPr txBox="1"/>
          <p:nvPr/>
        </p:nvSpPr>
        <p:spPr>
          <a:xfrm>
            <a:off x="2374231" y="5785966"/>
            <a:ext cx="6320590" cy="982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2400"/>
              <a:buFont typeface="Palatino Linotype"/>
              <a:buNone/>
            </a:pPr>
            <a:r>
              <a:rPr lang="en-US" sz="2400" b="1">
                <a:solidFill>
                  <a:schemeClr val="lt1"/>
                </a:solidFill>
                <a:latin typeface="Palatino Linotype"/>
                <a:ea typeface="Palatino Linotype"/>
                <a:cs typeface="Palatino Linotype"/>
                <a:sym typeface="Palatino Linotype"/>
              </a:rPr>
              <a:t>Mayor’s Summer Youth Internship Program</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g2e0035cadf8_8_414"/>
          <p:cNvPicPr preferRelativeResize="0"/>
          <p:nvPr/>
        </p:nvPicPr>
        <p:blipFill>
          <a:blip r:embed="rId3">
            <a:alphaModFix/>
          </a:blip>
          <a:stretch>
            <a:fillRect/>
          </a:stretch>
        </p:blipFill>
        <p:spPr>
          <a:xfrm>
            <a:off x="178702" y="995225"/>
            <a:ext cx="11592701" cy="5448625"/>
          </a:xfrm>
          <a:prstGeom prst="rect">
            <a:avLst/>
          </a:prstGeom>
          <a:noFill/>
          <a:ln>
            <a:noFill/>
          </a:ln>
        </p:spPr>
      </p:pic>
      <p:sp>
        <p:nvSpPr>
          <p:cNvPr id="832" name="Google Shape;832;g2e0035cadf8_8_414"/>
          <p:cNvSpPr txBox="1"/>
          <p:nvPr/>
        </p:nvSpPr>
        <p:spPr>
          <a:xfrm>
            <a:off x="7474266" y="3446928"/>
            <a:ext cx="2789400" cy="545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38115E"/>
              </a:buClr>
              <a:buSzPts val="2400"/>
              <a:buFont typeface="Arial"/>
              <a:buNone/>
            </a:pPr>
            <a:r>
              <a:rPr lang="en-US" sz="2000" b="1" i="0" u="none" strike="noStrike" cap="none">
                <a:solidFill>
                  <a:srgbClr val="38115E"/>
                </a:solidFill>
                <a:latin typeface="Palatino Linotype"/>
                <a:ea typeface="Palatino Linotype"/>
                <a:cs typeface="Palatino Linotype"/>
                <a:sym typeface="Palatino Linotype"/>
              </a:rPr>
              <a:t>9,957 Total Units</a:t>
            </a:r>
            <a:endParaRPr sz="2000" b="1" i="0" u="none" strike="noStrike" cap="none">
              <a:solidFill>
                <a:srgbClr val="38115E"/>
              </a:solidFill>
              <a:latin typeface="Palatino Linotype"/>
              <a:ea typeface="Palatino Linotype"/>
              <a:cs typeface="Palatino Linotype"/>
              <a:sym typeface="Palatino Linotype"/>
            </a:endParaRPr>
          </a:p>
        </p:txBody>
      </p:sp>
      <p:sp>
        <p:nvSpPr>
          <p:cNvPr id="833" name="Google Shape;833;g2e0035cadf8_8_414"/>
          <p:cNvSpPr txBox="1"/>
          <p:nvPr/>
        </p:nvSpPr>
        <p:spPr>
          <a:xfrm>
            <a:off x="1862922" y="3355163"/>
            <a:ext cx="2789400" cy="468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8115E"/>
              </a:buClr>
              <a:buSzPts val="2400"/>
              <a:buFont typeface="Arial"/>
              <a:buNone/>
            </a:pPr>
            <a:r>
              <a:rPr lang="en-US" sz="2000" b="1" i="0" u="none" strike="noStrike" cap="none">
                <a:solidFill>
                  <a:srgbClr val="38115E"/>
                </a:solidFill>
                <a:latin typeface="Palatino Linotype"/>
                <a:ea typeface="Palatino Linotype"/>
                <a:cs typeface="Palatino Linotype"/>
                <a:sym typeface="Palatino Linotype"/>
              </a:rPr>
              <a:t>10,792,235</a:t>
            </a:r>
            <a:endParaRPr sz="2000"/>
          </a:p>
          <a:p>
            <a:pPr marL="0" marR="0" lvl="0" indent="0" algn="ctr" rtl="0">
              <a:lnSpc>
                <a:spcPct val="90000"/>
              </a:lnSpc>
              <a:spcBef>
                <a:spcPts val="1000"/>
              </a:spcBef>
              <a:spcAft>
                <a:spcPts val="0"/>
              </a:spcAft>
              <a:buClr>
                <a:srgbClr val="38115E"/>
              </a:buClr>
              <a:buSzPts val="2400"/>
              <a:buFont typeface="Arial"/>
              <a:buNone/>
            </a:pPr>
            <a:r>
              <a:rPr lang="en-US" sz="2000" b="1" i="0" u="none" strike="noStrike" cap="none">
                <a:solidFill>
                  <a:srgbClr val="38115E"/>
                </a:solidFill>
                <a:latin typeface="Palatino Linotype"/>
                <a:ea typeface="Palatino Linotype"/>
                <a:cs typeface="Palatino Linotype"/>
                <a:sym typeface="Palatino Linotype"/>
              </a:rPr>
              <a:t>Total Square Fee</a:t>
            </a:r>
            <a:r>
              <a:rPr lang="en-US" sz="2000" b="1">
                <a:solidFill>
                  <a:srgbClr val="38115E"/>
                </a:solidFill>
                <a:latin typeface="Palatino Linotype"/>
                <a:ea typeface="Palatino Linotype"/>
                <a:cs typeface="Palatino Linotype"/>
                <a:sym typeface="Palatino Linotype"/>
              </a:rPr>
              <a:t>t</a:t>
            </a:r>
            <a:endParaRPr sz="2000" b="1" i="0" u="none" strike="noStrike" cap="none">
              <a:solidFill>
                <a:srgbClr val="38115E"/>
              </a:solidFill>
              <a:latin typeface="Palatino Linotype"/>
              <a:ea typeface="Palatino Linotype"/>
              <a:cs typeface="Palatino Linotype"/>
              <a:sym typeface="Palatino Linotype"/>
            </a:endParaRPr>
          </a:p>
        </p:txBody>
      </p:sp>
      <p:sp>
        <p:nvSpPr>
          <p:cNvPr id="834" name="Google Shape;834;g2e0035cadf8_8_414"/>
          <p:cNvSpPr txBox="1">
            <a:spLocks noGrp="1"/>
          </p:cNvSpPr>
          <p:nvPr>
            <p:ph type="ctrTitle"/>
          </p:nvPr>
        </p:nvSpPr>
        <p:spPr>
          <a:xfrm>
            <a:off x="178689" y="13033"/>
            <a:ext cx="8739600" cy="982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B1054"/>
              </a:buClr>
              <a:buSzPts val="1400"/>
              <a:buFont typeface="Palatino Linotype"/>
              <a:buNone/>
            </a:pPr>
            <a:r>
              <a:rPr lang="en-US" sz="1400" b="0" i="0" u="none" strike="noStrike" cap="none">
                <a:latin typeface="Palatino Linotype"/>
                <a:ea typeface="Palatino Linotype"/>
                <a:cs typeface="Palatino Linotype"/>
                <a:sym typeface="Palatino Linotype"/>
              </a:rPr>
              <a:t>Strategy • Economic Growth • Entrepreneurship</a:t>
            </a:r>
            <a:r>
              <a:rPr lang="en-US" sz="3750" b="0" i="0" u="none" strike="noStrike" cap="none">
                <a:latin typeface="Palatino Linotype"/>
                <a:ea typeface="Palatino Linotype"/>
                <a:cs typeface="Palatino Linotype"/>
                <a:sym typeface="Palatino Linotype"/>
              </a:rPr>
              <a:t> </a:t>
            </a:r>
            <a:r>
              <a:rPr lang="en-US" sz="1400" b="0" i="0" u="none" strike="noStrike" cap="none">
                <a:latin typeface="Palatino Linotype"/>
                <a:ea typeface="Palatino Linotype"/>
                <a:cs typeface="Palatino Linotype"/>
                <a:sym typeface="Palatino Linotype"/>
              </a:rPr>
              <a:t>• </a:t>
            </a:r>
            <a:r>
              <a:rPr lang="en-US" sz="3800" b="0" i="0" u="none" strike="noStrike" cap="none">
                <a:latin typeface="Palatino Linotype"/>
                <a:ea typeface="Palatino Linotype"/>
                <a:cs typeface="Palatino Linotype"/>
                <a:sym typeface="Palatino Linotype"/>
              </a:rPr>
              <a:t>Development</a:t>
            </a:r>
            <a:r>
              <a:rPr lang="en-US" sz="1400" b="0" i="0" u="none" strike="noStrike" cap="none">
                <a:latin typeface="Palatino Linotype"/>
                <a:ea typeface="Palatino Linotype"/>
                <a:cs typeface="Palatino Linotype"/>
                <a:sym typeface="Palatino Linotype"/>
              </a:rPr>
              <a:t> • Sustainability</a:t>
            </a:r>
            <a:r>
              <a:rPr lang="en-US" sz="3750" b="0" i="0" u="none" strike="noStrike" cap="none">
                <a:latin typeface="Palatino Linotype"/>
                <a:ea typeface="Palatino Linotype"/>
                <a:cs typeface="Palatino Linotype"/>
                <a:sym typeface="Palatino Linotype"/>
              </a:rPr>
              <a:t> </a:t>
            </a:r>
            <a:endParaRPr b="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2dfc937cf40_4_127"/>
          <p:cNvSpPr txBox="1"/>
          <p:nvPr/>
        </p:nvSpPr>
        <p:spPr>
          <a:xfrm>
            <a:off x="3008197" y="1365369"/>
            <a:ext cx="3774600" cy="1569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1600">
                <a:solidFill>
                  <a:schemeClr val="dk1"/>
                </a:solidFill>
                <a:latin typeface="Palatino Linotype"/>
                <a:ea typeface="Palatino Linotype"/>
                <a:cs typeface="Palatino Linotype"/>
                <a:sym typeface="Palatino Linotype"/>
              </a:rPr>
              <a:t>12,000 sq. ft. commercial building</a:t>
            </a:r>
            <a:endParaRPr sz="1600">
              <a:solidFill>
                <a:schemeClr val="dk1"/>
              </a:solidFill>
              <a:latin typeface="Palatino Linotype"/>
              <a:ea typeface="Palatino Linotype"/>
              <a:cs typeface="Palatino Linotype"/>
              <a:sym typeface="Palatino Linotype"/>
            </a:endParaRPr>
          </a:p>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Approved on April 9, 2024</a:t>
            </a:r>
            <a:endParaRPr/>
          </a:p>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Located at 28 &amp; 32 W. 8</a:t>
            </a:r>
            <a:r>
              <a:rPr lang="en-US" sz="1600" baseline="30000">
                <a:solidFill>
                  <a:schemeClr val="dk1"/>
                </a:solidFill>
                <a:latin typeface="Palatino Linotype"/>
                <a:ea typeface="Palatino Linotype"/>
                <a:cs typeface="Palatino Linotype"/>
                <a:sym typeface="Palatino Linotype"/>
              </a:rPr>
              <a:t>th</a:t>
            </a:r>
            <a:r>
              <a:rPr lang="en-US" sz="1600">
                <a:solidFill>
                  <a:schemeClr val="dk1"/>
                </a:solidFill>
                <a:latin typeface="Palatino Linotype"/>
                <a:ea typeface="Palatino Linotype"/>
                <a:cs typeface="Palatino Linotype"/>
                <a:sym typeface="Palatino Linotype"/>
              </a:rPr>
              <a:t> St.</a:t>
            </a:r>
            <a:endParaRPr/>
          </a:p>
          <a:p>
            <a:pPr marL="457200" marR="0" lvl="0" indent="-330200" algn="l" rtl="0">
              <a:spcBef>
                <a:spcPts val="0"/>
              </a:spcBef>
              <a:spcAft>
                <a:spcPts val="0"/>
              </a:spcAft>
              <a:buClr>
                <a:schemeClr val="dk1"/>
              </a:buClr>
              <a:buSzPts val="1600"/>
              <a:buFont typeface="Palatino Linotype"/>
              <a:buChar char="●"/>
            </a:pPr>
            <a:r>
              <a:rPr lang="en-US" sz="1600">
                <a:solidFill>
                  <a:schemeClr val="dk1"/>
                </a:solidFill>
                <a:latin typeface="Palatino Linotype"/>
                <a:ea typeface="Palatino Linotype"/>
                <a:cs typeface="Palatino Linotype"/>
                <a:sym typeface="Palatino Linotype"/>
              </a:rPr>
              <a:t>1</a:t>
            </a:r>
            <a:r>
              <a:rPr lang="en-US" sz="1600" baseline="30000">
                <a:solidFill>
                  <a:schemeClr val="dk1"/>
                </a:solidFill>
                <a:latin typeface="Palatino Linotype"/>
                <a:ea typeface="Palatino Linotype"/>
                <a:cs typeface="Palatino Linotype"/>
                <a:sym typeface="Palatino Linotype"/>
              </a:rPr>
              <a:t>st</a:t>
            </a:r>
            <a:r>
              <a:rPr lang="en-US" sz="1600">
                <a:solidFill>
                  <a:schemeClr val="dk1"/>
                </a:solidFill>
                <a:latin typeface="Palatino Linotype"/>
                <a:ea typeface="Palatino Linotype"/>
                <a:cs typeface="Palatino Linotype"/>
                <a:sym typeface="Palatino Linotype"/>
              </a:rPr>
              <a:t> floor 3,800 sq. ft. of retail</a:t>
            </a:r>
            <a:endParaRPr/>
          </a:p>
          <a:p>
            <a:pPr marL="457200" marR="0" lvl="0" indent="-330200" algn="l" rtl="0">
              <a:spcBef>
                <a:spcPts val="0"/>
              </a:spcBef>
              <a:spcAft>
                <a:spcPts val="0"/>
              </a:spcAft>
              <a:buClr>
                <a:schemeClr val="dk1"/>
              </a:buClr>
              <a:buSzPts val="1600"/>
              <a:buFont typeface="Palatino Linotype"/>
              <a:buChar char="●"/>
            </a:pPr>
            <a:r>
              <a:rPr lang="en-US" sz="1600">
                <a:solidFill>
                  <a:schemeClr val="dk1"/>
                </a:solidFill>
                <a:latin typeface="Palatino Linotype"/>
                <a:ea typeface="Palatino Linotype"/>
                <a:cs typeface="Palatino Linotype"/>
                <a:sym typeface="Palatino Linotype"/>
              </a:rPr>
              <a:t>2</a:t>
            </a:r>
            <a:r>
              <a:rPr lang="en-US" sz="1600" baseline="30000">
                <a:solidFill>
                  <a:schemeClr val="dk1"/>
                </a:solidFill>
                <a:latin typeface="Palatino Linotype"/>
                <a:ea typeface="Palatino Linotype"/>
                <a:cs typeface="Palatino Linotype"/>
                <a:sym typeface="Palatino Linotype"/>
              </a:rPr>
              <a:t>nd</a:t>
            </a:r>
            <a:r>
              <a:rPr lang="en-US" sz="1600">
                <a:solidFill>
                  <a:schemeClr val="dk1"/>
                </a:solidFill>
                <a:latin typeface="Palatino Linotype"/>
                <a:ea typeface="Palatino Linotype"/>
                <a:cs typeface="Palatino Linotype"/>
                <a:sym typeface="Palatino Linotype"/>
              </a:rPr>
              <a:t> floor and 3</a:t>
            </a:r>
            <a:r>
              <a:rPr lang="en-US" sz="1600" baseline="30000">
                <a:solidFill>
                  <a:schemeClr val="dk1"/>
                </a:solidFill>
                <a:latin typeface="Palatino Linotype"/>
                <a:ea typeface="Palatino Linotype"/>
                <a:cs typeface="Palatino Linotype"/>
                <a:sym typeface="Palatino Linotype"/>
              </a:rPr>
              <a:t>rd</a:t>
            </a:r>
            <a:r>
              <a:rPr lang="en-US" sz="1600">
                <a:solidFill>
                  <a:schemeClr val="dk1"/>
                </a:solidFill>
                <a:latin typeface="Palatino Linotype"/>
                <a:ea typeface="Palatino Linotype"/>
                <a:cs typeface="Palatino Linotype"/>
                <a:sym typeface="Palatino Linotype"/>
              </a:rPr>
              <a:t> floors 3,900 sq. ft. consisting of office space</a:t>
            </a:r>
            <a:endParaRPr/>
          </a:p>
        </p:txBody>
      </p:sp>
      <p:sp>
        <p:nvSpPr>
          <p:cNvPr id="841" name="Google Shape;841;g2dfc937cf40_4_127"/>
          <p:cNvSpPr txBox="1">
            <a:spLocks noGrp="1"/>
          </p:cNvSpPr>
          <p:nvPr>
            <p:ph type="ctrTitle"/>
          </p:nvPr>
        </p:nvSpPr>
        <p:spPr>
          <a:xfrm>
            <a:off x="3190039" y="220133"/>
            <a:ext cx="8739600" cy="982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B1054"/>
              </a:buClr>
              <a:buSzPts val="1400"/>
              <a:buFont typeface="Palatino Linotype"/>
              <a:buNone/>
            </a:pPr>
            <a:r>
              <a:rPr lang="en-US" sz="1400" b="0" i="0" u="none" strike="noStrike" cap="none">
                <a:solidFill>
                  <a:srgbClr val="2B1054"/>
                </a:solidFill>
                <a:latin typeface="Palatino Linotype"/>
                <a:ea typeface="Palatino Linotype"/>
                <a:cs typeface="Palatino Linotype"/>
                <a:sym typeface="Palatino Linotype"/>
              </a:rPr>
              <a:t>Strategy • Economic Growth • Entrepreneurship</a:t>
            </a:r>
            <a:r>
              <a:rPr lang="en-US" sz="3750" b="0" i="0" u="none" strike="noStrike" cap="none">
                <a:solidFill>
                  <a:srgbClr val="2B1054"/>
                </a:solidFill>
                <a:latin typeface="Palatino Linotype"/>
                <a:ea typeface="Palatino Linotype"/>
                <a:cs typeface="Palatino Linotype"/>
                <a:sym typeface="Palatino Linotype"/>
              </a:rPr>
              <a:t> </a:t>
            </a:r>
            <a:r>
              <a:rPr lang="en-US" sz="1400" b="0" i="0" u="none" strike="noStrike" cap="none">
                <a:solidFill>
                  <a:srgbClr val="2B1054"/>
                </a:solidFill>
                <a:latin typeface="Palatino Linotype"/>
                <a:ea typeface="Palatino Linotype"/>
                <a:cs typeface="Palatino Linotype"/>
                <a:sym typeface="Palatino Linotype"/>
              </a:rPr>
              <a:t>• </a:t>
            </a:r>
            <a:r>
              <a:rPr lang="en-US" sz="3800" b="0" i="0" u="none" strike="noStrike" cap="none">
                <a:solidFill>
                  <a:srgbClr val="2B1054"/>
                </a:solidFill>
                <a:latin typeface="Palatino Linotype"/>
                <a:ea typeface="Palatino Linotype"/>
                <a:cs typeface="Palatino Linotype"/>
                <a:sym typeface="Palatino Linotype"/>
              </a:rPr>
              <a:t>Development</a:t>
            </a:r>
            <a:r>
              <a:rPr lang="en-US" sz="1400" b="0" i="0" u="none" strike="noStrike" cap="none">
                <a:solidFill>
                  <a:srgbClr val="2B1054"/>
                </a:solidFill>
                <a:latin typeface="Palatino Linotype"/>
                <a:ea typeface="Palatino Linotype"/>
                <a:cs typeface="Palatino Linotype"/>
                <a:sym typeface="Palatino Linotype"/>
              </a:rPr>
              <a:t> • Sustainability</a:t>
            </a:r>
            <a:r>
              <a:rPr lang="en-US" sz="3750" b="0" i="0" u="none" strike="noStrike" cap="none">
                <a:solidFill>
                  <a:srgbClr val="2B1054"/>
                </a:solidFill>
                <a:latin typeface="Palatino Linotype"/>
                <a:ea typeface="Palatino Linotype"/>
                <a:cs typeface="Palatino Linotype"/>
                <a:sym typeface="Palatino Linotype"/>
              </a:rPr>
              <a:t> </a:t>
            </a:r>
            <a:endParaRPr b="0"/>
          </a:p>
        </p:txBody>
      </p:sp>
      <p:sp>
        <p:nvSpPr>
          <p:cNvPr id="842" name="Google Shape;842;g2dfc937cf40_4_127"/>
          <p:cNvSpPr txBox="1"/>
          <p:nvPr/>
        </p:nvSpPr>
        <p:spPr>
          <a:xfrm>
            <a:off x="7716155" y="5035817"/>
            <a:ext cx="4304100" cy="2001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1600">
                <a:solidFill>
                  <a:schemeClr val="dk1"/>
                </a:solidFill>
                <a:latin typeface="Palatino Linotype"/>
                <a:ea typeface="Palatino Linotype"/>
                <a:cs typeface="Palatino Linotype"/>
                <a:sym typeface="Palatino Linotype"/>
              </a:rPr>
              <a:t>14,600 sq. ft. mixed-use building </a:t>
            </a:r>
            <a:endParaRPr sz="1600">
              <a:solidFill>
                <a:schemeClr val="dk1"/>
              </a:solidFill>
              <a:latin typeface="Palatino Linotype"/>
              <a:ea typeface="Palatino Linotype"/>
              <a:cs typeface="Palatino Linotype"/>
              <a:sym typeface="Palatino Linotype"/>
            </a:endParaRPr>
          </a:p>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Approved on April 10, 2023</a:t>
            </a:r>
            <a:endParaRPr/>
          </a:p>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Located at 1000 N. Central Ave.</a:t>
            </a:r>
            <a:endParaRPr/>
          </a:p>
          <a:p>
            <a:pPr marL="457200" marR="0" lvl="0" indent="-330200" algn="l" rtl="0">
              <a:spcBef>
                <a:spcPts val="0"/>
              </a:spcBef>
              <a:spcAft>
                <a:spcPts val="0"/>
              </a:spcAft>
              <a:buClr>
                <a:schemeClr val="dk1"/>
              </a:buClr>
              <a:buSzPts val="1600"/>
              <a:buFont typeface="Palatino Linotype"/>
              <a:buChar char="●"/>
            </a:pPr>
            <a:r>
              <a:rPr lang="en-US" sz="1600">
                <a:solidFill>
                  <a:schemeClr val="dk1"/>
                </a:solidFill>
                <a:latin typeface="Palatino Linotype"/>
                <a:ea typeface="Palatino Linotype"/>
                <a:cs typeface="Palatino Linotype"/>
                <a:sym typeface="Palatino Linotype"/>
              </a:rPr>
              <a:t>1</a:t>
            </a:r>
            <a:r>
              <a:rPr lang="en-US" sz="1600" baseline="30000">
                <a:solidFill>
                  <a:schemeClr val="dk1"/>
                </a:solidFill>
                <a:latin typeface="Palatino Linotype"/>
                <a:ea typeface="Palatino Linotype"/>
                <a:cs typeface="Palatino Linotype"/>
                <a:sym typeface="Palatino Linotype"/>
              </a:rPr>
              <a:t>st</a:t>
            </a:r>
            <a:r>
              <a:rPr lang="en-US" sz="1600">
                <a:solidFill>
                  <a:schemeClr val="dk1"/>
                </a:solidFill>
                <a:latin typeface="Palatino Linotype"/>
                <a:ea typeface="Palatino Linotype"/>
                <a:cs typeface="Palatino Linotype"/>
                <a:sym typeface="Palatino Linotype"/>
              </a:rPr>
              <a:t> floor, 4,433 sq. ft. of commercial</a:t>
            </a:r>
            <a:endParaRPr/>
          </a:p>
          <a:p>
            <a:pPr marL="457200" marR="0" lvl="0" indent="-330200" algn="l" rtl="0">
              <a:spcBef>
                <a:spcPts val="0"/>
              </a:spcBef>
              <a:spcAft>
                <a:spcPts val="0"/>
              </a:spcAft>
              <a:buClr>
                <a:schemeClr val="dk1"/>
              </a:buClr>
              <a:buSzPts val="1600"/>
              <a:buFont typeface="Palatino Linotype"/>
              <a:buChar char="●"/>
            </a:pPr>
            <a:r>
              <a:rPr lang="en-US" sz="1600">
                <a:solidFill>
                  <a:schemeClr val="dk1"/>
                </a:solidFill>
                <a:latin typeface="Palatino Linotype"/>
                <a:ea typeface="Palatino Linotype"/>
                <a:cs typeface="Palatino Linotype"/>
                <a:sym typeface="Palatino Linotype"/>
              </a:rPr>
              <a:t>2</a:t>
            </a:r>
            <a:r>
              <a:rPr lang="en-US" sz="1600" baseline="30000">
                <a:solidFill>
                  <a:schemeClr val="dk1"/>
                </a:solidFill>
                <a:latin typeface="Palatino Linotype"/>
                <a:ea typeface="Palatino Linotype"/>
                <a:cs typeface="Palatino Linotype"/>
                <a:sym typeface="Palatino Linotype"/>
              </a:rPr>
              <a:t>nd</a:t>
            </a:r>
            <a:r>
              <a:rPr lang="en-US" sz="1600">
                <a:solidFill>
                  <a:schemeClr val="dk1"/>
                </a:solidFill>
                <a:latin typeface="Palatino Linotype"/>
                <a:ea typeface="Palatino Linotype"/>
                <a:cs typeface="Palatino Linotype"/>
                <a:sym typeface="Palatino Linotype"/>
              </a:rPr>
              <a:t> and 3</a:t>
            </a:r>
            <a:r>
              <a:rPr lang="en-US" sz="1600" baseline="30000">
                <a:solidFill>
                  <a:schemeClr val="dk1"/>
                </a:solidFill>
                <a:latin typeface="Palatino Linotype"/>
                <a:ea typeface="Palatino Linotype"/>
                <a:cs typeface="Palatino Linotype"/>
                <a:sym typeface="Palatino Linotype"/>
              </a:rPr>
              <a:t>rd </a:t>
            </a:r>
            <a:r>
              <a:rPr lang="en-US" sz="1600">
                <a:solidFill>
                  <a:schemeClr val="dk1"/>
                </a:solidFill>
                <a:latin typeface="Palatino Linotype"/>
                <a:ea typeface="Palatino Linotype"/>
                <a:cs typeface="Palatino Linotype"/>
                <a:sym typeface="Palatino Linotype"/>
              </a:rPr>
              <a:t>floors each consisting of 3 residential units</a:t>
            </a:r>
            <a:endParaRPr/>
          </a:p>
          <a:p>
            <a:pPr marL="0" marR="0" lvl="0" indent="0" algn="l" rtl="0">
              <a:spcBef>
                <a:spcPts val="0"/>
              </a:spcBef>
              <a:spcAft>
                <a:spcPts val="0"/>
              </a:spcAft>
              <a:buNone/>
            </a:pPr>
            <a:endParaRPr/>
          </a:p>
          <a:p>
            <a:pPr marL="285750" marR="0" lvl="0" indent="-196850" algn="l" rtl="0">
              <a:spcBef>
                <a:spcPts val="0"/>
              </a:spcBef>
              <a:spcAft>
                <a:spcPts val="0"/>
              </a:spcAft>
              <a:buClr>
                <a:schemeClr val="dk1"/>
              </a:buClr>
              <a:buSzPts val="1400"/>
              <a:buFont typeface="Arial"/>
              <a:buNone/>
            </a:pPr>
            <a:endParaRPr sz="1400">
              <a:solidFill>
                <a:schemeClr val="lt1"/>
              </a:solidFill>
              <a:latin typeface="Arial"/>
              <a:ea typeface="Arial"/>
              <a:cs typeface="Arial"/>
              <a:sym typeface="Arial"/>
            </a:endParaRPr>
          </a:p>
        </p:txBody>
      </p:sp>
      <p:pic>
        <p:nvPicPr>
          <p:cNvPr id="843" name="Google Shape;843;g2dfc937cf40_4_127"/>
          <p:cNvPicPr preferRelativeResize="0">
            <a:picLocks noGrp="1"/>
          </p:cNvPicPr>
          <p:nvPr>
            <p:ph type="body" idx="1"/>
          </p:nvPr>
        </p:nvPicPr>
        <p:blipFill rotWithShape="1">
          <a:blip r:embed="rId3">
            <a:alphaModFix/>
          </a:blip>
          <a:srcRect/>
          <a:stretch/>
        </p:blipFill>
        <p:spPr>
          <a:xfrm>
            <a:off x="7063151" y="1345367"/>
            <a:ext cx="4866384" cy="347178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44" name="Google Shape;844;g2dfc937cf40_4_127"/>
          <p:cNvPicPr preferRelativeResize="0"/>
          <p:nvPr/>
        </p:nvPicPr>
        <p:blipFill rotWithShape="1">
          <a:blip r:embed="rId4">
            <a:alphaModFix/>
          </a:blip>
          <a:srcRect l="11309"/>
          <a:stretch/>
        </p:blipFill>
        <p:spPr>
          <a:xfrm>
            <a:off x="3190039" y="3026223"/>
            <a:ext cx="4054954" cy="376187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2dfc937cf40_4_136"/>
          <p:cNvSpPr txBox="1">
            <a:spLocks noGrp="1"/>
          </p:cNvSpPr>
          <p:nvPr>
            <p:ph type="ctrTitle"/>
          </p:nvPr>
        </p:nvSpPr>
        <p:spPr>
          <a:xfrm>
            <a:off x="3190039" y="220133"/>
            <a:ext cx="8739496" cy="982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B1054"/>
              </a:buClr>
              <a:buSzPts val="1400"/>
              <a:buFont typeface="Palatino Linotype"/>
              <a:buNone/>
            </a:pPr>
            <a:r>
              <a:rPr lang="en-US" sz="1400" b="0" i="0" u="none" strike="noStrike" cap="none">
                <a:solidFill>
                  <a:srgbClr val="2B1054"/>
                </a:solidFill>
                <a:latin typeface="Palatino Linotype"/>
                <a:ea typeface="Palatino Linotype"/>
                <a:cs typeface="Palatino Linotype"/>
                <a:sym typeface="Palatino Linotype"/>
              </a:rPr>
              <a:t>Strategy • Economic Growth • Entrepreneurship</a:t>
            </a:r>
            <a:r>
              <a:rPr lang="en-US" sz="3750" b="0" i="0" u="none" strike="noStrike" cap="none">
                <a:solidFill>
                  <a:srgbClr val="2B1054"/>
                </a:solidFill>
                <a:latin typeface="Palatino Linotype"/>
                <a:ea typeface="Palatino Linotype"/>
                <a:cs typeface="Palatino Linotype"/>
                <a:sym typeface="Palatino Linotype"/>
              </a:rPr>
              <a:t> </a:t>
            </a:r>
            <a:r>
              <a:rPr lang="en-US" sz="1400" b="0" i="0" u="none" strike="noStrike" cap="none">
                <a:solidFill>
                  <a:srgbClr val="2B1054"/>
                </a:solidFill>
                <a:latin typeface="Palatino Linotype"/>
                <a:ea typeface="Palatino Linotype"/>
                <a:cs typeface="Palatino Linotype"/>
                <a:sym typeface="Palatino Linotype"/>
              </a:rPr>
              <a:t>• </a:t>
            </a:r>
            <a:r>
              <a:rPr lang="en-US" sz="3800" b="0" i="0" u="none" strike="noStrike" cap="none">
                <a:solidFill>
                  <a:srgbClr val="2B1054"/>
                </a:solidFill>
                <a:latin typeface="Palatino Linotype"/>
                <a:ea typeface="Palatino Linotype"/>
                <a:cs typeface="Palatino Linotype"/>
                <a:sym typeface="Palatino Linotype"/>
              </a:rPr>
              <a:t>Development</a:t>
            </a:r>
            <a:r>
              <a:rPr lang="en-US" sz="1400" b="0" i="0" u="none" strike="noStrike" cap="none">
                <a:solidFill>
                  <a:srgbClr val="2B1054"/>
                </a:solidFill>
                <a:latin typeface="Palatino Linotype"/>
                <a:ea typeface="Palatino Linotype"/>
                <a:cs typeface="Palatino Linotype"/>
                <a:sym typeface="Palatino Linotype"/>
              </a:rPr>
              <a:t> • Sustainability</a:t>
            </a:r>
            <a:r>
              <a:rPr lang="en-US" sz="3750" b="0" i="0" u="none" strike="noStrike" cap="none">
                <a:solidFill>
                  <a:srgbClr val="2B1054"/>
                </a:solidFill>
                <a:latin typeface="Palatino Linotype"/>
                <a:ea typeface="Palatino Linotype"/>
                <a:cs typeface="Palatino Linotype"/>
                <a:sym typeface="Palatino Linotype"/>
              </a:rPr>
              <a:t> </a:t>
            </a:r>
            <a:endParaRPr b="0"/>
          </a:p>
        </p:txBody>
      </p:sp>
      <p:pic>
        <p:nvPicPr>
          <p:cNvPr id="851" name="Google Shape;851;g2dfc937cf40_4_136"/>
          <p:cNvPicPr preferRelativeResize="0"/>
          <p:nvPr/>
        </p:nvPicPr>
        <p:blipFill rotWithShape="1">
          <a:blip r:embed="rId3">
            <a:alphaModFix/>
          </a:blip>
          <a:srcRect/>
          <a:stretch/>
        </p:blipFill>
        <p:spPr>
          <a:xfrm>
            <a:off x="3442091" y="3429000"/>
            <a:ext cx="8299187" cy="26409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52" name="Google Shape;852;g2dfc937cf40_4_136"/>
          <p:cNvSpPr txBox="1"/>
          <p:nvPr/>
        </p:nvSpPr>
        <p:spPr>
          <a:xfrm>
            <a:off x="3583145" y="1489501"/>
            <a:ext cx="7953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38115E"/>
                </a:solidFill>
                <a:latin typeface="Palatino Linotype"/>
                <a:ea typeface="Palatino Linotype"/>
                <a:cs typeface="Palatino Linotype"/>
                <a:sym typeface="Palatino Linotype"/>
              </a:rPr>
              <a:t>BJ’s Restaurant was approved in November of 2023</a:t>
            </a:r>
            <a:endParaRPr/>
          </a:p>
          <a:p>
            <a:pPr marL="0" marR="0" lvl="0" indent="0" algn="ctr" rtl="0">
              <a:spcBef>
                <a:spcPts val="0"/>
              </a:spcBef>
              <a:spcAft>
                <a:spcPts val="0"/>
              </a:spcAft>
              <a:buNone/>
            </a:pPr>
            <a:r>
              <a:rPr lang="en-US" sz="2400">
                <a:solidFill>
                  <a:srgbClr val="38115E"/>
                </a:solidFill>
                <a:latin typeface="Palatino Linotype"/>
                <a:ea typeface="Palatino Linotype"/>
                <a:cs typeface="Palatino Linotype"/>
                <a:sym typeface="Palatino Linotype"/>
              </a:rPr>
              <a:t>The project will provide 150 local jobs</a:t>
            </a:r>
            <a:endParaRPr/>
          </a:p>
          <a:p>
            <a:pPr marL="0" marR="0" lvl="0" indent="0" algn="ctr" rtl="0">
              <a:spcBef>
                <a:spcPts val="0"/>
              </a:spcBef>
              <a:spcAft>
                <a:spcPts val="0"/>
              </a:spcAft>
              <a:buNone/>
            </a:pPr>
            <a:r>
              <a:rPr lang="en-US" sz="2400">
                <a:solidFill>
                  <a:srgbClr val="38115E"/>
                </a:solidFill>
                <a:latin typeface="Palatino Linotype"/>
                <a:ea typeface="Palatino Linotype"/>
                <a:cs typeface="Palatino Linotype"/>
                <a:sym typeface="Palatino Linotype"/>
              </a:rPr>
              <a:t>Grand opening soon!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g2dfc937cf40_4_150"/>
          <p:cNvSpPr txBox="1">
            <a:spLocks noGrp="1"/>
          </p:cNvSpPr>
          <p:nvPr>
            <p:ph type="ctrTitle"/>
          </p:nvPr>
        </p:nvSpPr>
        <p:spPr>
          <a:xfrm>
            <a:off x="262469" y="220133"/>
            <a:ext cx="11719047" cy="982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1EEDB"/>
              </a:buClr>
              <a:buSzPts val="1300"/>
              <a:buFont typeface="Palatino Linotype"/>
              <a:buNone/>
            </a:pPr>
            <a:r>
              <a:rPr lang="en-US" sz="1300" i="0" u="none" strike="noStrike" cap="none">
                <a:solidFill>
                  <a:srgbClr val="F1EEDB"/>
                </a:solidFill>
                <a:latin typeface="Palatino Linotype"/>
                <a:ea typeface="Palatino Linotype"/>
                <a:cs typeface="Palatino Linotype"/>
                <a:sym typeface="Palatino Linotype"/>
              </a:rPr>
              <a:t>Strategy • </a:t>
            </a:r>
            <a:r>
              <a:rPr lang="en-US" sz="1300" i="0" u="none" strike="noStrike" cap="none">
                <a:solidFill>
                  <a:srgbClr val="FFFFFF"/>
                </a:solidFill>
                <a:latin typeface="Palatino Linotype"/>
                <a:ea typeface="Palatino Linotype"/>
                <a:cs typeface="Palatino Linotype"/>
                <a:sym typeface="Palatino Linotype"/>
              </a:rPr>
              <a:t>Economic Growth </a:t>
            </a:r>
            <a:r>
              <a:rPr lang="en-US" sz="1300" i="0" u="none" strike="noStrike" cap="none">
                <a:solidFill>
                  <a:srgbClr val="F1EEDB"/>
                </a:solidFill>
                <a:latin typeface="Palatino Linotype"/>
                <a:ea typeface="Palatino Linotype"/>
                <a:cs typeface="Palatino Linotype"/>
                <a:sym typeface="Palatino Linotype"/>
              </a:rPr>
              <a:t>• </a:t>
            </a:r>
            <a:r>
              <a:rPr lang="en-US" sz="1400" i="0" u="none" strike="noStrike" cap="none">
                <a:solidFill>
                  <a:srgbClr val="F1EEDB"/>
                </a:solidFill>
                <a:latin typeface="Palatino Linotype"/>
                <a:ea typeface="Palatino Linotype"/>
                <a:cs typeface="Palatino Linotype"/>
                <a:sym typeface="Palatino Linotype"/>
              </a:rPr>
              <a:t>Entrepreneurship</a:t>
            </a:r>
            <a:r>
              <a:rPr lang="en-US" sz="1300" i="0" u="none" strike="noStrike" cap="none">
                <a:solidFill>
                  <a:srgbClr val="F1EEDB"/>
                </a:solidFill>
                <a:latin typeface="Palatino Linotype"/>
                <a:ea typeface="Palatino Linotype"/>
                <a:cs typeface="Palatino Linotype"/>
                <a:sym typeface="Palatino Linotype"/>
              </a:rPr>
              <a:t> • Development • </a:t>
            </a:r>
            <a:r>
              <a:rPr lang="en-US" sz="3400" i="0" u="none" strike="noStrike" cap="none">
                <a:solidFill>
                  <a:srgbClr val="F1EEDB"/>
                </a:solidFill>
                <a:latin typeface="Palatino Linotype"/>
                <a:ea typeface="Palatino Linotype"/>
                <a:cs typeface="Palatino Linotype"/>
                <a:sym typeface="Palatino Linotype"/>
              </a:rPr>
              <a:t>Sustainability</a:t>
            </a:r>
            <a:endParaRPr sz="3400"/>
          </a:p>
        </p:txBody>
      </p:sp>
      <p:pic>
        <p:nvPicPr>
          <p:cNvPr id="859" name="Google Shape;859;g2dfc937cf40_4_150" descr="A group of people posing for a photo&#10;&#10;Description automatically generated"/>
          <p:cNvPicPr preferRelativeResize="0">
            <a:picLocks noGrp="1"/>
          </p:cNvPicPr>
          <p:nvPr>
            <p:ph type="body" idx="1"/>
          </p:nvPr>
        </p:nvPicPr>
        <p:blipFill rotWithShape="1">
          <a:blip r:embed="rId3">
            <a:alphaModFix/>
          </a:blip>
          <a:srcRect/>
          <a:stretch/>
        </p:blipFill>
        <p:spPr>
          <a:xfrm>
            <a:off x="665263" y="1404938"/>
            <a:ext cx="7179057" cy="45593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g2e006419ed2_14_121"/>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6" name="Google Shape;866;g2e006419ed2_14_121"/>
          <p:cNvSpPr txBox="1">
            <a:spLocks noGrp="1"/>
          </p:cNvSpPr>
          <p:nvPr>
            <p:ph type="body" idx="1"/>
          </p:nvPr>
        </p:nvSpPr>
        <p:spPr>
          <a:xfrm>
            <a:off x="3207657" y="1405467"/>
            <a:ext cx="8721900" cy="52323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1100"/>
              <a:buNone/>
            </a:pPr>
            <a:endParaRPr sz="3200">
              <a:solidFill>
                <a:srgbClr val="38115E"/>
              </a:solidFill>
            </a:endParaRPr>
          </a:p>
          <a:p>
            <a:pPr marL="0" lvl="0" indent="0" algn="l" rtl="0">
              <a:lnSpc>
                <a:spcPct val="90000"/>
              </a:lnSpc>
              <a:spcBef>
                <a:spcPts val="1000"/>
              </a:spcBef>
              <a:spcAft>
                <a:spcPts val="0"/>
              </a:spcAft>
              <a:buClr>
                <a:schemeClr val="dk1"/>
              </a:buClr>
              <a:buSzPts val="1100"/>
              <a:buFont typeface="Arial"/>
              <a:buNone/>
            </a:pPr>
            <a:endParaRPr/>
          </a:p>
          <a:p>
            <a:pPr marL="0" lvl="0" indent="0" algn="l" rtl="0">
              <a:lnSpc>
                <a:spcPct val="90000"/>
              </a:lnSpc>
              <a:spcBef>
                <a:spcPts val="1000"/>
              </a:spcBef>
              <a:spcAft>
                <a:spcPts val="0"/>
              </a:spcAft>
              <a:buSzPts val="2400"/>
              <a:buNone/>
            </a:pPr>
            <a:endParaRPr/>
          </a:p>
        </p:txBody>
      </p:sp>
      <p:sp>
        <p:nvSpPr>
          <p:cNvPr id="867" name="Google Shape;867;g2e006419ed2_14_121"/>
          <p:cNvSpPr txBox="1">
            <a:spLocks noGrp="1"/>
          </p:cNvSpPr>
          <p:nvPr>
            <p:ph type="ctrTitle"/>
          </p:nvPr>
        </p:nvSpPr>
        <p:spPr>
          <a:xfrm>
            <a:off x="3198795" y="-437224"/>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endParaRPr/>
          </a:p>
        </p:txBody>
      </p:sp>
      <p:pic>
        <p:nvPicPr>
          <p:cNvPr id="3" name="Online Media 2" title="State of the City 2024 - Address by Rep. Josh Harder">
            <a:hlinkClick r:id="" action="ppaction://media"/>
            <a:extLst>
              <a:ext uri="{FF2B5EF4-FFF2-40B4-BE49-F238E27FC236}">
                <a16:creationId xmlns:a16="http://schemas.microsoft.com/office/drawing/2014/main" id="{3B049545-4E77-CA9E-C36A-4ADC80490F36}"/>
              </a:ext>
            </a:extLst>
          </p:cNvPr>
          <p:cNvPicPr>
            <a:picLocks noRot="1" noChangeAspect="1"/>
          </p:cNvPicPr>
          <p:nvPr>
            <a:videoFile r:link="rId1"/>
          </p:nvPr>
        </p:nvPicPr>
        <p:blipFill>
          <a:blip r:embed="rId4"/>
          <a:stretch>
            <a:fillRect/>
          </a:stretch>
        </p:blipFill>
        <p:spPr>
          <a:xfrm>
            <a:off x="3944400" y="1079740"/>
            <a:ext cx="7248390" cy="5436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2e03acfc112_2_25"/>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5" name="Google Shape;875;g2e03acfc112_2_25"/>
          <p:cNvSpPr txBox="1">
            <a:spLocks noGrp="1"/>
          </p:cNvSpPr>
          <p:nvPr>
            <p:ph type="body" idx="1"/>
          </p:nvPr>
        </p:nvSpPr>
        <p:spPr>
          <a:xfrm>
            <a:off x="3207657" y="1405467"/>
            <a:ext cx="8721900" cy="52323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3200">
                <a:solidFill>
                  <a:srgbClr val="38115E"/>
                </a:solidFill>
              </a:rPr>
              <a:t>Leading By Example - Planting Seeds</a:t>
            </a:r>
            <a:endParaRPr sz="3200">
              <a:solidFill>
                <a:srgbClr val="38115E"/>
              </a:solidFill>
            </a:endParaRPr>
          </a:p>
          <a:p>
            <a:pPr marL="0" lvl="0" indent="0" algn="l" rtl="0">
              <a:lnSpc>
                <a:spcPct val="115000"/>
              </a:lnSpc>
              <a:spcBef>
                <a:spcPts val="1000"/>
              </a:spcBef>
              <a:spcAft>
                <a:spcPts val="0"/>
              </a:spcAft>
              <a:buNone/>
            </a:pPr>
            <a:endParaRPr sz="3200">
              <a:solidFill>
                <a:srgbClr val="38115E"/>
              </a:solidFill>
            </a:endParaRPr>
          </a:p>
          <a:p>
            <a:pPr marL="0" lvl="0" indent="0" algn="l" rtl="0">
              <a:lnSpc>
                <a:spcPct val="115000"/>
              </a:lnSpc>
              <a:spcBef>
                <a:spcPts val="1000"/>
              </a:spcBef>
              <a:spcAft>
                <a:spcPts val="0"/>
              </a:spcAft>
              <a:buNone/>
            </a:pPr>
            <a:endParaRPr sz="3200">
              <a:solidFill>
                <a:srgbClr val="38115E"/>
              </a:solidFill>
            </a:endParaRPr>
          </a:p>
        </p:txBody>
      </p:sp>
      <p:sp>
        <p:nvSpPr>
          <p:cNvPr id="876" name="Google Shape;876;g2e03acfc112_2_25"/>
          <p:cNvSpPr txBox="1">
            <a:spLocks noGrp="1"/>
          </p:cNvSpPr>
          <p:nvPr>
            <p:ph type="ctrTitle"/>
          </p:nvPr>
        </p:nvSpPr>
        <p:spPr>
          <a:xfrm>
            <a:off x="3198795" y="-437224"/>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endParaRPr/>
          </a:p>
        </p:txBody>
      </p:sp>
      <p:pic>
        <p:nvPicPr>
          <p:cNvPr id="877" name="Google Shape;877;g2e03acfc112_2_25"/>
          <p:cNvPicPr preferRelativeResize="0"/>
          <p:nvPr/>
        </p:nvPicPr>
        <p:blipFill>
          <a:blip r:embed="rId3">
            <a:alphaModFix/>
          </a:blip>
          <a:stretch>
            <a:fillRect/>
          </a:stretch>
        </p:blipFill>
        <p:spPr>
          <a:xfrm>
            <a:off x="6768975" y="2561475"/>
            <a:ext cx="5169425" cy="3713940"/>
          </a:xfrm>
          <a:prstGeom prst="rect">
            <a:avLst/>
          </a:prstGeom>
          <a:noFill/>
          <a:ln>
            <a:noFill/>
          </a:ln>
        </p:spPr>
      </p:pic>
      <p:pic>
        <p:nvPicPr>
          <p:cNvPr id="878" name="Google Shape;878;g2e03acfc112_2_25"/>
          <p:cNvPicPr preferRelativeResize="0"/>
          <p:nvPr/>
        </p:nvPicPr>
        <p:blipFill>
          <a:blip r:embed="rId4">
            <a:alphaModFix/>
          </a:blip>
          <a:stretch>
            <a:fillRect/>
          </a:stretch>
        </p:blipFill>
        <p:spPr>
          <a:xfrm>
            <a:off x="2942000" y="3308674"/>
            <a:ext cx="3561325" cy="221955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2e03acfc112_2_9"/>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5" name="Google Shape;885;g2e03acfc112_2_9"/>
          <p:cNvSpPr txBox="1">
            <a:spLocks noGrp="1"/>
          </p:cNvSpPr>
          <p:nvPr>
            <p:ph type="body" idx="1"/>
          </p:nvPr>
        </p:nvSpPr>
        <p:spPr>
          <a:xfrm>
            <a:off x="3207657" y="1405467"/>
            <a:ext cx="8721900" cy="52323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3200">
                <a:solidFill>
                  <a:srgbClr val="38115E"/>
                </a:solidFill>
              </a:rPr>
              <a:t>What is Your SEED?</a:t>
            </a:r>
            <a:endParaRPr sz="3200">
              <a:solidFill>
                <a:srgbClr val="38115E"/>
              </a:solidFill>
            </a:endParaRPr>
          </a:p>
          <a:p>
            <a:pPr marL="0" lvl="0" indent="0" algn="l" rtl="0">
              <a:lnSpc>
                <a:spcPct val="115000"/>
              </a:lnSpc>
              <a:spcBef>
                <a:spcPts val="1000"/>
              </a:spcBef>
              <a:spcAft>
                <a:spcPts val="0"/>
              </a:spcAft>
              <a:buNone/>
            </a:pPr>
            <a:r>
              <a:rPr lang="en-US" sz="3200">
                <a:solidFill>
                  <a:srgbClr val="38115E"/>
                </a:solidFill>
              </a:rPr>
              <a:t>Your Contribution?</a:t>
            </a:r>
            <a:endParaRPr sz="3200">
              <a:solidFill>
                <a:srgbClr val="38115E"/>
              </a:solidFill>
            </a:endParaRPr>
          </a:p>
          <a:p>
            <a:pPr marL="0" lvl="0" indent="0" algn="l" rtl="0">
              <a:lnSpc>
                <a:spcPct val="115000"/>
              </a:lnSpc>
              <a:spcBef>
                <a:spcPts val="1000"/>
              </a:spcBef>
              <a:spcAft>
                <a:spcPts val="0"/>
              </a:spcAft>
              <a:buNone/>
            </a:pPr>
            <a:endParaRPr sz="3200">
              <a:solidFill>
                <a:srgbClr val="38115E"/>
              </a:solidFill>
            </a:endParaRPr>
          </a:p>
          <a:p>
            <a:pPr marL="0" lvl="0" indent="0" algn="l" rtl="0">
              <a:lnSpc>
                <a:spcPct val="115000"/>
              </a:lnSpc>
              <a:spcBef>
                <a:spcPts val="1000"/>
              </a:spcBef>
              <a:spcAft>
                <a:spcPts val="0"/>
              </a:spcAft>
              <a:buNone/>
            </a:pPr>
            <a:endParaRPr sz="3200">
              <a:solidFill>
                <a:srgbClr val="38115E"/>
              </a:solidFill>
            </a:endParaRPr>
          </a:p>
        </p:txBody>
      </p:sp>
      <p:sp>
        <p:nvSpPr>
          <p:cNvPr id="886" name="Google Shape;886;g2e03acfc112_2_9"/>
          <p:cNvSpPr txBox="1">
            <a:spLocks noGrp="1"/>
          </p:cNvSpPr>
          <p:nvPr>
            <p:ph type="ctrTitle"/>
          </p:nvPr>
        </p:nvSpPr>
        <p:spPr>
          <a:xfrm>
            <a:off x="3198795" y="-437224"/>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endParaRPr/>
          </a:p>
        </p:txBody>
      </p:sp>
      <p:pic>
        <p:nvPicPr>
          <p:cNvPr id="887" name="Google Shape;887;g2e03acfc112_2_9"/>
          <p:cNvPicPr preferRelativeResize="0"/>
          <p:nvPr/>
        </p:nvPicPr>
        <p:blipFill>
          <a:blip r:embed="rId3">
            <a:alphaModFix/>
          </a:blip>
          <a:stretch>
            <a:fillRect/>
          </a:stretch>
        </p:blipFill>
        <p:spPr>
          <a:xfrm>
            <a:off x="6475775" y="2771800"/>
            <a:ext cx="5169425" cy="3713940"/>
          </a:xfrm>
          <a:prstGeom prst="rect">
            <a:avLst/>
          </a:prstGeom>
          <a:noFill/>
          <a:ln>
            <a:noFill/>
          </a:ln>
        </p:spPr>
      </p:pic>
      <p:pic>
        <p:nvPicPr>
          <p:cNvPr id="888" name="Google Shape;888;g2e03acfc112_2_9"/>
          <p:cNvPicPr preferRelativeResize="0"/>
          <p:nvPr/>
        </p:nvPicPr>
        <p:blipFill>
          <a:blip r:embed="rId4">
            <a:alphaModFix/>
          </a:blip>
          <a:stretch>
            <a:fillRect/>
          </a:stretch>
        </p:blipFill>
        <p:spPr>
          <a:xfrm>
            <a:off x="3198800" y="2771800"/>
            <a:ext cx="3079650" cy="37139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g2e006419ed2_19_0"/>
          <p:cNvSpPr txBox="1">
            <a:spLocks noGrp="1"/>
          </p:cNvSpPr>
          <p:nvPr>
            <p:ph type="ctrTitle"/>
          </p:nvPr>
        </p:nvSpPr>
        <p:spPr>
          <a:xfrm>
            <a:off x="5887312" y="264872"/>
            <a:ext cx="4921500" cy="1932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Palatino Linotype"/>
              <a:buNone/>
            </a:pPr>
            <a:r>
              <a:rPr lang="en-US" sz="4400"/>
              <a:t>Spoken Word by Poet Laureate Tama Brisbane</a:t>
            </a:r>
            <a:endParaRPr sz="4400"/>
          </a:p>
        </p:txBody>
      </p:sp>
      <p:pic>
        <p:nvPicPr>
          <p:cNvPr id="895" name="Google Shape;895;g2e006419ed2_19_0" descr="A tree with roots on a black background&#10;&#10;Description automatically generated"/>
          <p:cNvPicPr preferRelativeResize="0"/>
          <p:nvPr/>
        </p:nvPicPr>
        <p:blipFill rotWithShape="1">
          <a:blip r:embed="rId3">
            <a:alphaModFix/>
          </a:blip>
          <a:srcRect/>
          <a:stretch/>
        </p:blipFill>
        <p:spPr>
          <a:xfrm>
            <a:off x="-20021" y="0"/>
            <a:ext cx="7009758" cy="8714092"/>
          </a:xfrm>
          <a:prstGeom prst="rect">
            <a:avLst/>
          </a:prstGeom>
          <a:noFill/>
          <a:ln>
            <a:noFill/>
          </a:ln>
        </p:spPr>
      </p:pic>
      <p:pic>
        <p:nvPicPr>
          <p:cNvPr id="896" name="Google Shape;896;g2e006419ed2_19_0" descr="A tree with leaves and roots&#10;&#10;Description automatically generated"/>
          <p:cNvPicPr preferRelativeResize="0"/>
          <p:nvPr/>
        </p:nvPicPr>
        <p:blipFill rotWithShape="1">
          <a:blip r:embed="rId4">
            <a:alphaModFix/>
          </a:blip>
          <a:srcRect/>
          <a:stretch/>
        </p:blipFill>
        <p:spPr>
          <a:xfrm>
            <a:off x="-20021" y="0"/>
            <a:ext cx="7009758" cy="8714092"/>
          </a:xfrm>
          <a:prstGeom prst="rect">
            <a:avLst/>
          </a:prstGeom>
          <a:noFill/>
          <a:ln>
            <a:noFill/>
          </a:ln>
        </p:spPr>
      </p:pic>
      <p:pic>
        <p:nvPicPr>
          <p:cNvPr id="897" name="Google Shape;897;g2e006419ed2_19_0" descr="A tree with leaves and roots&#10;&#10;Description automatically generated"/>
          <p:cNvPicPr preferRelativeResize="0"/>
          <p:nvPr/>
        </p:nvPicPr>
        <p:blipFill rotWithShape="1">
          <a:blip r:embed="rId5">
            <a:alphaModFix/>
          </a:blip>
          <a:srcRect/>
          <a:stretch/>
        </p:blipFill>
        <p:spPr>
          <a:xfrm>
            <a:off x="-20021" y="0"/>
            <a:ext cx="7009758" cy="8714092"/>
          </a:xfrm>
          <a:prstGeom prst="rect">
            <a:avLst/>
          </a:prstGeom>
          <a:noFill/>
          <a:ln>
            <a:noFill/>
          </a:ln>
        </p:spPr>
      </p:pic>
      <p:pic>
        <p:nvPicPr>
          <p:cNvPr id="898" name="Google Shape;898;g2e006419ed2_19_0" descr="A tree with colorful leaves and roots&#10;&#10;Description automatically generated"/>
          <p:cNvPicPr preferRelativeResize="0"/>
          <p:nvPr/>
        </p:nvPicPr>
        <p:blipFill rotWithShape="1">
          <a:blip r:embed="rId6">
            <a:alphaModFix/>
          </a:blip>
          <a:srcRect/>
          <a:stretch/>
        </p:blipFill>
        <p:spPr>
          <a:xfrm>
            <a:off x="-20021" y="0"/>
            <a:ext cx="7009758" cy="8714092"/>
          </a:xfrm>
          <a:prstGeom prst="rect">
            <a:avLst/>
          </a:prstGeom>
          <a:noFill/>
          <a:ln>
            <a:noFill/>
          </a:ln>
        </p:spPr>
      </p:pic>
      <p:pic>
        <p:nvPicPr>
          <p:cNvPr id="899" name="Google Shape;899;g2e006419ed2_19_0" descr="A tree with colorful leaves and roots&#10;&#10;Description automatically generated"/>
          <p:cNvPicPr preferRelativeResize="0"/>
          <p:nvPr/>
        </p:nvPicPr>
        <p:blipFill rotWithShape="1">
          <a:blip r:embed="rId7">
            <a:alphaModFix/>
          </a:blip>
          <a:srcRect/>
          <a:stretch/>
        </p:blipFill>
        <p:spPr>
          <a:xfrm>
            <a:off x="-1" y="7439"/>
            <a:ext cx="7004688" cy="8707788"/>
          </a:xfrm>
          <a:prstGeom prst="rect">
            <a:avLst/>
          </a:prstGeom>
          <a:noFill/>
          <a:ln>
            <a:noFill/>
          </a:ln>
        </p:spPr>
      </p:pic>
      <p:pic>
        <p:nvPicPr>
          <p:cNvPr id="900" name="Google Shape;900;g2e006419ed2_19_0" descr="A tree with colorful leaves and roots&#10;&#10;Description automatically generated"/>
          <p:cNvPicPr preferRelativeResize="0"/>
          <p:nvPr/>
        </p:nvPicPr>
        <p:blipFill rotWithShape="1">
          <a:blip r:embed="rId8">
            <a:alphaModFix/>
          </a:blip>
          <a:srcRect/>
          <a:stretch/>
        </p:blipFill>
        <p:spPr>
          <a:xfrm>
            <a:off x="-20021" y="-1"/>
            <a:ext cx="7006609" cy="8710177"/>
          </a:xfrm>
          <a:prstGeom prst="rect">
            <a:avLst/>
          </a:prstGeom>
          <a:noFill/>
          <a:ln>
            <a:noFill/>
          </a:ln>
        </p:spPr>
      </p:pic>
      <p:pic>
        <p:nvPicPr>
          <p:cNvPr id="901" name="Google Shape;901;g2e006419ed2_19_0"/>
          <p:cNvPicPr preferRelativeResize="0"/>
          <p:nvPr/>
        </p:nvPicPr>
        <p:blipFill>
          <a:blip r:embed="rId9">
            <a:alphaModFix/>
          </a:blip>
          <a:stretch>
            <a:fillRect/>
          </a:stretch>
        </p:blipFill>
        <p:spPr>
          <a:xfrm>
            <a:off x="7297723" y="2320800"/>
            <a:ext cx="3358525" cy="44375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900"/>
                                        </p:tgtEl>
                                        <p:attrNameLst>
                                          <p:attrName>style.visibility</p:attrName>
                                        </p:attrNameLst>
                                      </p:cBhvr>
                                      <p:to>
                                        <p:strVal val="visible"/>
                                      </p:to>
                                    </p:set>
                                    <p:animEffect transition="in" filter="fade">
                                      <p:cBhvr>
                                        <p:cTn id="7" dur="1000"/>
                                        <p:tgtEl>
                                          <p:spTgt spid="900"/>
                                        </p:tgtEl>
                                      </p:cBhvr>
                                    </p:animEffect>
                                  </p:childTnLst>
                                </p:cTn>
                              </p:par>
                              <p:par>
                                <p:cTn id="8" presetID="10" presetClass="entr" presetSubtype="0" fill="hold" nodeType="withEffect">
                                  <p:stCondLst>
                                    <p:cond delay="4000"/>
                                  </p:stCondLst>
                                  <p:childTnLst>
                                    <p:set>
                                      <p:cBhvr>
                                        <p:cTn id="9" dur="1" fill="hold">
                                          <p:stCondLst>
                                            <p:cond delay="0"/>
                                          </p:stCondLst>
                                        </p:cTn>
                                        <p:tgtEl>
                                          <p:spTgt spid="899"/>
                                        </p:tgtEl>
                                        <p:attrNameLst>
                                          <p:attrName>style.visibility</p:attrName>
                                        </p:attrNameLst>
                                      </p:cBhvr>
                                      <p:to>
                                        <p:strVal val="visible"/>
                                      </p:to>
                                    </p:set>
                                    <p:animEffect transition="in" filter="fade">
                                      <p:cBhvr>
                                        <p:cTn id="10" dur="1000"/>
                                        <p:tgtEl>
                                          <p:spTgt spid="899"/>
                                        </p:tgtEl>
                                      </p:cBhvr>
                                    </p:animEffect>
                                  </p:childTnLst>
                                </p:cTn>
                              </p:par>
                              <p:par>
                                <p:cTn id="11" presetID="10" presetClass="entr" presetSubtype="0" fill="hold" nodeType="withEffect">
                                  <p:stCondLst>
                                    <p:cond delay="3000"/>
                                  </p:stCondLst>
                                  <p:childTnLst>
                                    <p:set>
                                      <p:cBhvr>
                                        <p:cTn id="12" dur="1" fill="hold">
                                          <p:stCondLst>
                                            <p:cond delay="0"/>
                                          </p:stCondLst>
                                        </p:cTn>
                                        <p:tgtEl>
                                          <p:spTgt spid="898"/>
                                        </p:tgtEl>
                                        <p:attrNameLst>
                                          <p:attrName>style.visibility</p:attrName>
                                        </p:attrNameLst>
                                      </p:cBhvr>
                                      <p:to>
                                        <p:strVal val="visible"/>
                                      </p:to>
                                    </p:set>
                                    <p:animEffect transition="in" filter="fade">
                                      <p:cBhvr>
                                        <p:cTn id="13" dur="1000"/>
                                        <p:tgtEl>
                                          <p:spTgt spid="898"/>
                                        </p:tgtEl>
                                      </p:cBhvr>
                                    </p:animEffect>
                                  </p:childTnLst>
                                </p:cTn>
                              </p:par>
                              <p:par>
                                <p:cTn id="14" presetID="10" presetClass="entr" presetSubtype="0" fill="hold" nodeType="withEffect">
                                  <p:stCondLst>
                                    <p:cond delay="2000"/>
                                  </p:stCondLst>
                                  <p:childTnLst>
                                    <p:set>
                                      <p:cBhvr>
                                        <p:cTn id="15" dur="1" fill="hold">
                                          <p:stCondLst>
                                            <p:cond delay="0"/>
                                          </p:stCondLst>
                                        </p:cTn>
                                        <p:tgtEl>
                                          <p:spTgt spid="897"/>
                                        </p:tgtEl>
                                        <p:attrNameLst>
                                          <p:attrName>style.visibility</p:attrName>
                                        </p:attrNameLst>
                                      </p:cBhvr>
                                      <p:to>
                                        <p:strVal val="visible"/>
                                      </p:to>
                                    </p:set>
                                    <p:animEffect transition="in" filter="fade">
                                      <p:cBhvr>
                                        <p:cTn id="16" dur="1000"/>
                                        <p:tgtEl>
                                          <p:spTgt spid="897"/>
                                        </p:tgtEl>
                                      </p:cBhvr>
                                    </p:animEffect>
                                  </p:childTnLst>
                                </p:cTn>
                              </p:par>
                              <p:par>
                                <p:cTn id="17" presetID="10" presetClass="entr" presetSubtype="0" fill="hold" nodeType="withEffect">
                                  <p:stCondLst>
                                    <p:cond delay="1000"/>
                                  </p:stCondLst>
                                  <p:childTnLst>
                                    <p:set>
                                      <p:cBhvr>
                                        <p:cTn id="18" dur="1" fill="hold">
                                          <p:stCondLst>
                                            <p:cond delay="0"/>
                                          </p:stCondLst>
                                        </p:cTn>
                                        <p:tgtEl>
                                          <p:spTgt spid="896"/>
                                        </p:tgtEl>
                                        <p:attrNameLst>
                                          <p:attrName>style.visibility</p:attrName>
                                        </p:attrNameLst>
                                      </p:cBhvr>
                                      <p:to>
                                        <p:strVal val="visible"/>
                                      </p:to>
                                    </p:set>
                                    <p:animEffect transition="in" filter="fade">
                                      <p:cBhvr>
                                        <p:cTn id="19" dur="1000"/>
                                        <p:tgtEl>
                                          <p:spTgt spid="896"/>
                                        </p:tgtEl>
                                      </p:cBhvr>
                                    </p:animEffect>
                                  </p:childTnLst>
                                </p:cTn>
                              </p:par>
                              <p:par>
                                <p:cTn id="20" presetID="10" presetClass="entr" presetSubtype="0" fill="hold" nodeType="withEffect">
                                  <p:stCondLst>
                                    <p:cond delay="500"/>
                                  </p:stCondLst>
                                  <p:childTnLst>
                                    <p:set>
                                      <p:cBhvr>
                                        <p:cTn id="21" dur="1" fill="hold">
                                          <p:stCondLst>
                                            <p:cond delay="0"/>
                                          </p:stCondLst>
                                        </p:cTn>
                                        <p:tgtEl>
                                          <p:spTgt spid="895"/>
                                        </p:tgtEl>
                                        <p:attrNameLst>
                                          <p:attrName>style.visibility</p:attrName>
                                        </p:attrNameLst>
                                      </p:cBhvr>
                                      <p:to>
                                        <p:strVal val="visible"/>
                                      </p:to>
                                    </p:set>
                                    <p:animEffect transition="in" filter="fade">
                                      <p:cBhvr>
                                        <p:cTn id="22" dur="1000"/>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
          <p:cNvSpPr txBox="1">
            <a:spLocks noGrp="1"/>
          </p:cNvSpPr>
          <p:nvPr>
            <p:ph type="ctrTitle"/>
          </p:nvPr>
        </p:nvSpPr>
        <p:spPr>
          <a:xfrm>
            <a:off x="260753" y="303470"/>
            <a:ext cx="11719047" cy="51037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98666"/>
              <a:buFont typeface="Palatino Linotype"/>
              <a:buNone/>
            </a:pPr>
            <a:r>
              <a:rPr lang="en-US"/>
              <a:t>Your Tracy City Council</a:t>
            </a:r>
            <a:endParaRPr/>
          </a:p>
        </p:txBody>
      </p:sp>
      <p:pic>
        <p:nvPicPr>
          <p:cNvPr id="264" name="Google Shape;264;p4" descr="Image preview"/>
          <p:cNvPicPr preferRelativeResize="0">
            <a:picLocks noGrp="1"/>
          </p:cNvPicPr>
          <p:nvPr>
            <p:ph type="body" idx="1"/>
          </p:nvPr>
        </p:nvPicPr>
        <p:blipFill rotWithShape="1">
          <a:blip r:embed="rId3">
            <a:alphaModFix/>
          </a:blip>
          <a:srcRect t="35694" b="13858"/>
          <a:stretch/>
        </p:blipFill>
        <p:spPr>
          <a:xfrm>
            <a:off x="248444" y="1153777"/>
            <a:ext cx="11695200" cy="3318600"/>
          </a:xfrm>
          <a:prstGeom prst="rect">
            <a:avLst/>
          </a:prstGeom>
          <a:noFill/>
          <a:ln>
            <a:noFill/>
          </a:ln>
        </p:spPr>
      </p:pic>
      <p:pic>
        <p:nvPicPr>
          <p:cNvPr id="265" name="Google Shape;265;p4"/>
          <p:cNvPicPr preferRelativeResize="0"/>
          <p:nvPr/>
        </p:nvPicPr>
        <p:blipFill rotWithShape="1">
          <a:blip r:embed="rId4">
            <a:alphaModFix/>
          </a:blip>
          <a:srcRect l="1155" r="1155"/>
          <a:stretch/>
        </p:blipFill>
        <p:spPr>
          <a:xfrm>
            <a:off x="5344259" y="4427034"/>
            <a:ext cx="1552033" cy="211831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66" name="Google Shape;266;p4"/>
          <p:cNvSpPr txBox="1"/>
          <p:nvPr/>
        </p:nvSpPr>
        <p:spPr>
          <a:xfrm>
            <a:off x="6896292" y="5882660"/>
            <a:ext cx="194430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alatino Linotype"/>
                <a:ea typeface="Palatino Linotype"/>
                <a:cs typeface="Palatino Linotype"/>
                <a:sym typeface="Palatino Linotype"/>
              </a:rPr>
              <a:t>City Treasurer</a:t>
            </a:r>
            <a:endParaRPr/>
          </a:p>
          <a:p>
            <a:pPr marL="0" marR="0" lvl="0" indent="0" algn="l" rtl="0">
              <a:spcBef>
                <a:spcPts val="0"/>
              </a:spcBef>
              <a:spcAft>
                <a:spcPts val="0"/>
              </a:spcAft>
              <a:buNone/>
            </a:pPr>
            <a:r>
              <a:rPr lang="en-US" sz="1800">
                <a:solidFill>
                  <a:schemeClr val="dk1"/>
                </a:solidFill>
                <a:latin typeface="Palatino Linotype"/>
                <a:ea typeface="Palatino Linotype"/>
                <a:cs typeface="Palatino Linotype"/>
                <a:sym typeface="Palatino Linotype"/>
              </a:rPr>
              <a:t>Ray McCray</a:t>
            </a:r>
            <a:endParaRPr/>
          </a:p>
        </p:txBody>
      </p:sp>
      <p:pic>
        <p:nvPicPr>
          <p:cNvPr id="267" name="Google Shape;267;p4"/>
          <p:cNvPicPr preferRelativeResize="0"/>
          <p:nvPr/>
        </p:nvPicPr>
        <p:blipFill>
          <a:blip r:embed="rId5">
            <a:alphaModFix/>
          </a:blip>
          <a:stretch>
            <a:fillRect/>
          </a:stretch>
        </p:blipFill>
        <p:spPr>
          <a:xfrm>
            <a:off x="4929975" y="1207175"/>
            <a:ext cx="2380600" cy="2174125"/>
          </a:xfrm>
          <a:prstGeom prst="rect">
            <a:avLst/>
          </a:prstGeom>
          <a:noFill/>
          <a:ln>
            <a:noFill/>
          </a:ln>
        </p:spPr>
      </p:pic>
      <p:sp>
        <p:nvSpPr>
          <p:cNvPr id="268" name="Google Shape;268;p4"/>
          <p:cNvSpPr/>
          <p:nvPr/>
        </p:nvSpPr>
        <p:spPr>
          <a:xfrm>
            <a:off x="409575" y="3524250"/>
            <a:ext cx="2038500" cy="79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9" name="Google Shape;269;p4"/>
          <p:cNvSpPr txBox="1"/>
          <p:nvPr/>
        </p:nvSpPr>
        <p:spPr>
          <a:xfrm>
            <a:off x="428775" y="3539100"/>
            <a:ext cx="2000100" cy="7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a:solidFill>
                  <a:schemeClr val="dk1"/>
                </a:solidFill>
                <a:latin typeface="Palatino Linotype"/>
                <a:ea typeface="Palatino Linotype"/>
                <a:cs typeface="Palatino Linotype"/>
                <a:sym typeface="Palatino Linotype"/>
              </a:rPr>
              <a:t>Councilmember</a:t>
            </a:r>
            <a:endParaRPr sz="1900">
              <a:solidFill>
                <a:schemeClr val="dk1"/>
              </a:solidFill>
              <a:latin typeface="Palatino Linotype"/>
              <a:ea typeface="Palatino Linotype"/>
              <a:cs typeface="Palatino Linotype"/>
              <a:sym typeface="Palatino Linotype"/>
            </a:endParaRPr>
          </a:p>
          <a:p>
            <a:pPr marL="0" lvl="0" indent="0" algn="ctr" rtl="0">
              <a:spcBef>
                <a:spcPts val="0"/>
              </a:spcBef>
              <a:spcAft>
                <a:spcPts val="0"/>
              </a:spcAft>
              <a:buNone/>
            </a:pPr>
            <a:r>
              <a:rPr lang="en-US" sz="2200">
                <a:solidFill>
                  <a:schemeClr val="dk1"/>
                </a:solidFill>
                <a:latin typeface="Palatino Linotype"/>
                <a:ea typeface="Palatino Linotype"/>
                <a:cs typeface="Palatino Linotype"/>
                <a:sym typeface="Palatino Linotype"/>
              </a:rPr>
              <a:t>Mateo Bedolla</a:t>
            </a:r>
            <a:endParaRPr sz="2200">
              <a:solidFill>
                <a:schemeClr val="dk1"/>
              </a:solidFill>
              <a:latin typeface="Palatino Linotype"/>
              <a:ea typeface="Palatino Linotype"/>
              <a:cs typeface="Palatino Linotype"/>
              <a:sym typeface="Palatino Linotyp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2e006419ed2_2_59"/>
          <p:cNvSpPr txBox="1">
            <a:spLocks noGrp="1"/>
          </p:cNvSpPr>
          <p:nvPr>
            <p:ph type="ctrTitle"/>
          </p:nvPr>
        </p:nvSpPr>
        <p:spPr>
          <a:xfrm>
            <a:off x="1741900" y="164375"/>
            <a:ext cx="9700800" cy="879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Palatino Linotype"/>
              <a:buNone/>
            </a:pPr>
            <a:r>
              <a:rPr lang="en-US" sz="4000"/>
              <a:t>Special Thank You! To My Roots</a:t>
            </a:r>
            <a:endParaRPr sz="4000"/>
          </a:p>
        </p:txBody>
      </p:sp>
      <p:pic>
        <p:nvPicPr>
          <p:cNvPr id="908" name="Google Shape;908;g2e006419ed2_2_59" descr="A tree with roots on a black background&#10;&#10;Description automatically generated"/>
          <p:cNvPicPr preferRelativeResize="0"/>
          <p:nvPr/>
        </p:nvPicPr>
        <p:blipFill rotWithShape="1">
          <a:blip r:embed="rId3">
            <a:alphaModFix/>
          </a:blip>
          <a:srcRect/>
          <a:stretch/>
        </p:blipFill>
        <p:spPr>
          <a:xfrm>
            <a:off x="-2780833" y="164363"/>
            <a:ext cx="7009758" cy="8714094"/>
          </a:xfrm>
          <a:prstGeom prst="rect">
            <a:avLst/>
          </a:prstGeom>
          <a:noFill/>
          <a:ln>
            <a:noFill/>
          </a:ln>
        </p:spPr>
      </p:pic>
      <p:pic>
        <p:nvPicPr>
          <p:cNvPr id="909" name="Google Shape;909;g2e006419ed2_2_59" descr="A tree with leaves and roots&#10;&#10;Description automatically generated"/>
          <p:cNvPicPr preferRelativeResize="0"/>
          <p:nvPr/>
        </p:nvPicPr>
        <p:blipFill rotWithShape="1">
          <a:blip r:embed="rId4">
            <a:alphaModFix/>
          </a:blip>
          <a:srcRect/>
          <a:stretch/>
        </p:blipFill>
        <p:spPr>
          <a:xfrm>
            <a:off x="-2780833" y="164363"/>
            <a:ext cx="7009758" cy="8714094"/>
          </a:xfrm>
          <a:prstGeom prst="rect">
            <a:avLst/>
          </a:prstGeom>
          <a:noFill/>
          <a:ln>
            <a:noFill/>
          </a:ln>
        </p:spPr>
      </p:pic>
      <p:pic>
        <p:nvPicPr>
          <p:cNvPr id="910" name="Google Shape;910;g2e006419ed2_2_59" descr="A tree with leaves and roots&#10;&#10;Description automatically generated"/>
          <p:cNvPicPr preferRelativeResize="0"/>
          <p:nvPr/>
        </p:nvPicPr>
        <p:blipFill rotWithShape="1">
          <a:blip r:embed="rId5">
            <a:alphaModFix/>
          </a:blip>
          <a:srcRect/>
          <a:stretch/>
        </p:blipFill>
        <p:spPr>
          <a:xfrm>
            <a:off x="-2780821" y="164363"/>
            <a:ext cx="7009758" cy="8714094"/>
          </a:xfrm>
          <a:prstGeom prst="rect">
            <a:avLst/>
          </a:prstGeom>
          <a:noFill/>
          <a:ln>
            <a:noFill/>
          </a:ln>
        </p:spPr>
      </p:pic>
      <p:pic>
        <p:nvPicPr>
          <p:cNvPr id="911" name="Google Shape;911;g2e006419ed2_2_59" descr="A tree with colorful leaves and roots&#10;&#10;Description automatically generated"/>
          <p:cNvPicPr preferRelativeResize="0"/>
          <p:nvPr/>
        </p:nvPicPr>
        <p:blipFill rotWithShape="1">
          <a:blip r:embed="rId6">
            <a:alphaModFix/>
          </a:blip>
          <a:srcRect/>
          <a:stretch/>
        </p:blipFill>
        <p:spPr>
          <a:xfrm>
            <a:off x="-2780833" y="164375"/>
            <a:ext cx="7009758" cy="8714094"/>
          </a:xfrm>
          <a:prstGeom prst="rect">
            <a:avLst/>
          </a:prstGeom>
          <a:noFill/>
          <a:ln>
            <a:noFill/>
          </a:ln>
        </p:spPr>
      </p:pic>
      <p:pic>
        <p:nvPicPr>
          <p:cNvPr id="912" name="Google Shape;912;g2e006419ed2_2_59" descr="A tree with colorful leaves and roots&#10;&#10;Description automatically generated"/>
          <p:cNvPicPr preferRelativeResize="0"/>
          <p:nvPr/>
        </p:nvPicPr>
        <p:blipFill rotWithShape="1">
          <a:blip r:embed="rId7">
            <a:alphaModFix/>
          </a:blip>
          <a:srcRect/>
          <a:stretch/>
        </p:blipFill>
        <p:spPr>
          <a:xfrm>
            <a:off x="-2778301" y="167526"/>
            <a:ext cx="7004687" cy="8707788"/>
          </a:xfrm>
          <a:prstGeom prst="rect">
            <a:avLst/>
          </a:prstGeom>
          <a:noFill/>
          <a:ln>
            <a:noFill/>
          </a:ln>
        </p:spPr>
      </p:pic>
      <p:pic>
        <p:nvPicPr>
          <p:cNvPr id="913" name="Google Shape;913;g2e006419ed2_2_59" descr="A tree with colorful leaves and roots&#10;&#10;Description automatically generated"/>
          <p:cNvPicPr preferRelativeResize="0"/>
          <p:nvPr/>
        </p:nvPicPr>
        <p:blipFill rotWithShape="1">
          <a:blip r:embed="rId8">
            <a:alphaModFix/>
          </a:blip>
          <a:srcRect/>
          <a:stretch/>
        </p:blipFill>
        <p:spPr>
          <a:xfrm>
            <a:off x="-2779258" y="166336"/>
            <a:ext cx="7006609" cy="8710175"/>
          </a:xfrm>
          <a:prstGeom prst="rect">
            <a:avLst/>
          </a:prstGeom>
          <a:noFill/>
          <a:ln>
            <a:noFill/>
          </a:ln>
        </p:spPr>
      </p:pic>
      <p:pic>
        <p:nvPicPr>
          <p:cNvPr id="914" name="Google Shape;914;g2e006419ed2_2_59"/>
          <p:cNvPicPr preferRelativeResize="0"/>
          <p:nvPr/>
        </p:nvPicPr>
        <p:blipFill rotWithShape="1">
          <a:blip r:embed="rId9">
            <a:alphaModFix/>
          </a:blip>
          <a:srcRect/>
          <a:stretch/>
        </p:blipFill>
        <p:spPr>
          <a:xfrm>
            <a:off x="4226375" y="1813850"/>
            <a:ext cx="6725549" cy="5044149"/>
          </a:xfrm>
          <a:prstGeom prst="rect">
            <a:avLst/>
          </a:prstGeom>
          <a:noFill/>
          <a:ln>
            <a:noFill/>
          </a:ln>
        </p:spPr>
      </p:pic>
      <p:pic>
        <p:nvPicPr>
          <p:cNvPr id="915" name="Google Shape;915;g2e006419ed2_2_59"/>
          <p:cNvPicPr preferRelativeResize="0"/>
          <p:nvPr/>
        </p:nvPicPr>
        <p:blipFill rotWithShape="1">
          <a:blip r:embed="rId10">
            <a:alphaModFix/>
          </a:blip>
          <a:srcRect/>
          <a:stretch/>
        </p:blipFill>
        <p:spPr>
          <a:xfrm>
            <a:off x="9924526" y="3006332"/>
            <a:ext cx="891457" cy="16745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913"/>
                                        </p:tgtEl>
                                        <p:attrNameLst>
                                          <p:attrName>style.visibility</p:attrName>
                                        </p:attrNameLst>
                                      </p:cBhvr>
                                      <p:to>
                                        <p:strVal val="visible"/>
                                      </p:to>
                                    </p:set>
                                    <p:animEffect transition="in" filter="fade">
                                      <p:cBhvr>
                                        <p:cTn id="7" dur="1000"/>
                                        <p:tgtEl>
                                          <p:spTgt spid="913"/>
                                        </p:tgtEl>
                                      </p:cBhvr>
                                    </p:animEffect>
                                  </p:childTnLst>
                                </p:cTn>
                              </p:par>
                              <p:par>
                                <p:cTn id="8" presetID="10" presetClass="entr" presetSubtype="0" fill="hold" nodeType="withEffect">
                                  <p:stCondLst>
                                    <p:cond delay="4000"/>
                                  </p:stCondLst>
                                  <p:childTnLst>
                                    <p:set>
                                      <p:cBhvr>
                                        <p:cTn id="9" dur="1" fill="hold">
                                          <p:stCondLst>
                                            <p:cond delay="0"/>
                                          </p:stCondLst>
                                        </p:cTn>
                                        <p:tgtEl>
                                          <p:spTgt spid="912"/>
                                        </p:tgtEl>
                                        <p:attrNameLst>
                                          <p:attrName>style.visibility</p:attrName>
                                        </p:attrNameLst>
                                      </p:cBhvr>
                                      <p:to>
                                        <p:strVal val="visible"/>
                                      </p:to>
                                    </p:set>
                                    <p:animEffect transition="in" filter="fade">
                                      <p:cBhvr>
                                        <p:cTn id="10" dur="1000"/>
                                        <p:tgtEl>
                                          <p:spTgt spid="912"/>
                                        </p:tgtEl>
                                      </p:cBhvr>
                                    </p:animEffect>
                                  </p:childTnLst>
                                </p:cTn>
                              </p:par>
                              <p:par>
                                <p:cTn id="11" presetID="10" presetClass="entr" presetSubtype="0" fill="hold" nodeType="withEffect">
                                  <p:stCondLst>
                                    <p:cond delay="3000"/>
                                  </p:stCondLst>
                                  <p:childTnLst>
                                    <p:set>
                                      <p:cBhvr>
                                        <p:cTn id="12" dur="1" fill="hold">
                                          <p:stCondLst>
                                            <p:cond delay="0"/>
                                          </p:stCondLst>
                                        </p:cTn>
                                        <p:tgtEl>
                                          <p:spTgt spid="911"/>
                                        </p:tgtEl>
                                        <p:attrNameLst>
                                          <p:attrName>style.visibility</p:attrName>
                                        </p:attrNameLst>
                                      </p:cBhvr>
                                      <p:to>
                                        <p:strVal val="visible"/>
                                      </p:to>
                                    </p:set>
                                    <p:animEffect transition="in" filter="fade">
                                      <p:cBhvr>
                                        <p:cTn id="13" dur="1000"/>
                                        <p:tgtEl>
                                          <p:spTgt spid="911"/>
                                        </p:tgtEl>
                                      </p:cBhvr>
                                    </p:animEffect>
                                  </p:childTnLst>
                                </p:cTn>
                              </p:par>
                              <p:par>
                                <p:cTn id="14" presetID="10" presetClass="entr" presetSubtype="0" fill="hold" nodeType="withEffect">
                                  <p:stCondLst>
                                    <p:cond delay="2000"/>
                                  </p:stCondLst>
                                  <p:childTnLst>
                                    <p:set>
                                      <p:cBhvr>
                                        <p:cTn id="15" dur="1" fill="hold">
                                          <p:stCondLst>
                                            <p:cond delay="0"/>
                                          </p:stCondLst>
                                        </p:cTn>
                                        <p:tgtEl>
                                          <p:spTgt spid="910"/>
                                        </p:tgtEl>
                                        <p:attrNameLst>
                                          <p:attrName>style.visibility</p:attrName>
                                        </p:attrNameLst>
                                      </p:cBhvr>
                                      <p:to>
                                        <p:strVal val="visible"/>
                                      </p:to>
                                    </p:set>
                                    <p:animEffect transition="in" filter="fade">
                                      <p:cBhvr>
                                        <p:cTn id="16" dur="1000"/>
                                        <p:tgtEl>
                                          <p:spTgt spid="910"/>
                                        </p:tgtEl>
                                      </p:cBhvr>
                                    </p:animEffect>
                                  </p:childTnLst>
                                </p:cTn>
                              </p:par>
                              <p:par>
                                <p:cTn id="17" presetID="10" presetClass="entr" presetSubtype="0" fill="hold" nodeType="withEffect">
                                  <p:stCondLst>
                                    <p:cond delay="1000"/>
                                  </p:stCondLst>
                                  <p:childTnLst>
                                    <p:set>
                                      <p:cBhvr>
                                        <p:cTn id="18" dur="1" fill="hold">
                                          <p:stCondLst>
                                            <p:cond delay="0"/>
                                          </p:stCondLst>
                                        </p:cTn>
                                        <p:tgtEl>
                                          <p:spTgt spid="909"/>
                                        </p:tgtEl>
                                        <p:attrNameLst>
                                          <p:attrName>style.visibility</p:attrName>
                                        </p:attrNameLst>
                                      </p:cBhvr>
                                      <p:to>
                                        <p:strVal val="visible"/>
                                      </p:to>
                                    </p:set>
                                    <p:animEffect transition="in" filter="fade">
                                      <p:cBhvr>
                                        <p:cTn id="19" dur="1000"/>
                                        <p:tgtEl>
                                          <p:spTgt spid="909"/>
                                        </p:tgtEl>
                                      </p:cBhvr>
                                    </p:animEffect>
                                  </p:childTnLst>
                                </p:cTn>
                              </p:par>
                              <p:par>
                                <p:cTn id="20" presetID="10" presetClass="entr" presetSubtype="0" fill="hold" nodeType="withEffect">
                                  <p:stCondLst>
                                    <p:cond delay="500"/>
                                  </p:stCondLst>
                                  <p:childTnLst>
                                    <p:set>
                                      <p:cBhvr>
                                        <p:cTn id="21" dur="1" fill="hold">
                                          <p:stCondLst>
                                            <p:cond delay="0"/>
                                          </p:stCondLst>
                                        </p:cTn>
                                        <p:tgtEl>
                                          <p:spTgt spid="908"/>
                                        </p:tgtEl>
                                        <p:attrNameLst>
                                          <p:attrName>style.visibility</p:attrName>
                                        </p:attrNameLst>
                                      </p:cBhvr>
                                      <p:to>
                                        <p:strVal val="visible"/>
                                      </p:to>
                                    </p:set>
                                    <p:animEffect transition="in" filter="fade">
                                      <p:cBhvr>
                                        <p:cTn id="22" dur="1000"/>
                                        <p:tgtEl>
                                          <p:spTgt spid="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2e006419ed2_19_12"/>
          <p:cNvSpPr txBox="1">
            <a:spLocks noGrp="1"/>
          </p:cNvSpPr>
          <p:nvPr>
            <p:ph type="ctrTitle"/>
          </p:nvPr>
        </p:nvSpPr>
        <p:spPr>
          <a:xfrm>
            <a:off x="5874612" y="2131773"/>
            <a:ext cx="4921365" cy="87916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Palatino Linotype"/>
              <a:buNone/>
            </a:pPr>
            <a:r>
              <a:rPr lang="en-US" sz="5400"/>
              <a:t>Presentation by Young Family</a:t>
            </a:r>
            <a:endParaRPr/>
          </a:p>
        </p:txBody>
      </p:sp>
      <p:pic>
        <p:nvPicPr>
          <p:cNvPr id="922" name="Google Shape;922;g2e006419ed2_19_12" descr="A tree with roots on a black background&#10;&#10;Description automatically generated"/>
          <p:cNvPicPr preferRelativeResize="0"/>
          <p:nvPr/>
        </p:nvPicPr>
        <p:blipFill rotWithShape="1">
          <a:blip r:embed="rId3">
            <a:alphaModFix/>
          </a:blip>
          <a:srcRect/>
          <a:stretch/>
        </p:blipFill>
        <p:spPr>
          <a:xfrm>
            <a:off x="-20021" y="0"/>
            <a:ext cx="7009758" cy="8714092"/>
          </a:xfrm>
          <a:prstGeom prst="rect">
            <a:avLst/>
          </a:prstGeom>
          <a:noFill/>
          <a:ln>
            <a:noFill/>
          </a:ln>
        </p:spPr>
      </p:pic>
      <p:pic>
        <p:nvPicPr>
          <p:cNvPr id="923" name="Google Shape;923;g2e006419ed2_19_12" descr="A tree with leaves and roots&#10;&#10;Description automatically generated"/>
          <p:cNvPicPr preferRelativeResize="0"/>
          <p:nvPr/>
        </p:nvPicPr>
        <p:blipFill rotWithShape="1">
          <a:blip r:embed="rId4">
            <a:alphaModFix/>
          </a:blip>
          <a:srcRect/>
          <a:stretch/>
        </p:blipFill>
        <p:spPr>
          <a:xfrm>
            <a:off x="-20021" y="0"/>
            <a:ext cx="7009758" cy="8714092"/>
          </a:xfrm>
          <a:prstGeom prst="rect">
            <a:avLst/>
          </a:prstGeom>
          <a:noFill/>
          <a:ln>
            <a:noFill/>
          </a:ln>
        </p:spPr>
      </p:pic>
      <p:pic>
        <p:nvPicPr>
          <p:cNvPr id="924" name="Google Shape;924;g2e006419ed2_19_12" descr="A tree with leaves and roots&#10;&#10;Description automatically generated"/>
          <p:cNvPicPr preferRelativeResize="0"/>
          <p:nvPr/>
        </p:nvPicPr>
        <p:blipFill rotWithShape="1">
          <a:blip r:embed="rId5">
            <a:alphaModFix/>
          </a:blip>
          <a:srcRect/>
          <a:stretch/>
        </p:blipFill>
        <p:spPr>
          <a:xfrm>
            <a:off x="-20021" y="0"/>
            <a:ext cx="7009758" cy="8714092"/>
          </a:xfrm>
          <a:prstGeom prst="rect">
            <a:avLst/>
          </a:prstGeom>
          <a:noFill/>
          <a:ln>
            <a:noFill/>
          </a:ln>
        </p:spPr>
      </p:pic>
      <p:pic>
        <p:nvPicPr>
          <p:cNvPr id="925" name="Google Shape;925;g2e006419ed2_19_12" descr="A tree with colorful leaves and roots&#10;&#10;Description automatically generated"/>
          <p:cNvPicPr preferRelativeResize="0"/>
          <p:nvPr/>
        </p:nvPicPr>
        <p:blipFill rotWithShape="1">
          <a:blip r:embed="rId6">
            <a:alphaModFix/>
          </a:blip>
          <a:srcRect/>
          <a:stretch/>
        </p:blipFill>
        <p:spPr>
          <a:xfrm>
            <a:off x="-20021" y="0"/>
            <a:ext cx="7009758" cy="8714092"/>
          </a:xfrm>
          <a:prstGeom prst="rect">
            <a:avLst/>
          </a:prstGeom>
          <a:noFill/>
          <a:ln>
            <a:noFill/>
          </a:ln>
        </p:spPr>
      </p:pic>
      <p:pic>
        <p:nvPicPr>
          <p:cNvPr id="926" name="Google Shape;926;g2e006419ed2_19_12" descr="A tree with colorful leaves and roots&#10;&#10;Description automatically generated"/>
          <p:cNvPicPr preferRelativeResize="0"/>
          <p:nvPr/>
        </p:nvPicPr>
        <p:blipFill rotWithShape="1">
          <a:blip r:embed="rId7">
            <a:alphaModFix/>
          </a:blip>
          <a:srcRect/>
          <a:stretch/>
        </p:blipFill>
        <p:spPr>
          <a:xfrm>
            <a:off x="-1" y="7439"/>
            <a:ext cx="7004688" cy="8707788"/>
          </a:xfrm>
          <a:prstGeom prst="rect">
            <a:avLst/>
          </a:prstGeom>
          <a:noFill/>
          <a:ln>
            <a:noFill/>
          </a:ln>
        </p:spPr>
      </p:pic>
      <p:pic>
        <p:nvPicPr>
          <p:cNvPr id="927" name="Google Shape;927;g2e006419ed2_19_12" descr="A tree with colorful leaves and roots&#10;&#10;Description automatically generated"/>
          <p:cNvPicPr preferRelativeResize="0"/>
          <p:nvPr/>
        </p:nvPicPr>
        <p:blipFill rotWithShape="1">
          <a:blip r:embed="rId8">
            <a:alphaModFix/>
          </a:blip>
          <a:srcRect/>
          <a:stretch/>
        </p:blipFill>
        <p:spPr>
          <a:xfrm>
            <a:off x="-20021" y="-1"/>
            <a:ext cx="7006609" cy="87101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927"/>
                                        </p:tgtEl>
                                        <p:attrNameLst>
                                          <p:attrName>style.visibility</p:attrName>
                                        </p:attrNameLst>
                                      </p:cBhvr>
                                      <p:to>
                                        <p:strVal val="visible"/>
                                      </p:to>
                                    </p:set>
                                    <p:animEffect transition="in" filter="fade">
                                      <p:cBhvr>
                                        <p:cTn id="7" dur="1000"/>
                                        <p:tgtEl>
                                          <p:spTgt spid="927"/>
                                        </p:tgtEl>
                                      </p:cBhvr>
                                    </p:animEffect>
                                  </p:childTnLst>
                                </p:cTn>
                              </p:par>
                              <p:par>
                                <p:cTn id="8" presetID="10" presetClass="entr" presetSubtype="0" fill="hold" nodeType="withEffect">
                                  <p:stCondLst>
                                    <p:cond delay="4000"/>
                                  </p:stCondLst>
                                  <p:childTnLst>
                                    <p:set>
                                      <p:cBhvr>
                                        <p:cTn id="9" dur="1" fill="hold">
                                          <p:stCondLst>
                                            <p:cond delay="0"/>
                                          </p:stCondLst>
                                        </p:cTn>
                                        <p:tgtEl>
                                          <p:spTgt spid="926"/>
                                        </p:tgtEl>
                                        <p:attrNameLst>
                                          <p:attrName>style.visibility</p:attrName>
                                        </p:attrNameLst>
                                      </p:cBhvr>
                                      <p:to>
                                        <p:strVal val="visible"/>
                                      </p:to>
                                    </p:set>
                                    <p:animEffect transition="in" filter="fade">
                                      <p:cBhvr>
                                        <p:cTn id="10" dur="1000"/>
                                        <p:tgtEl>
                                          <p:spTgt spid="926"/>
                                        </p:tgtEl>
                                      </p:cBhvr>
                                    </p:animEffect>
                                  </p:childTnLst>
                                </p:cTn>
                              </p:par>
                              <p:par>
                                <p:cTn id="11" presetID="10" presetClass="entr" presetSubtype="0" fill="hold" nodeType="withEffect">
                                  <p:stCondLst>
                                    <p:cond delay="3000"/>
                                  </p:stCondLst>
                                  <p:childTnLst>
                                    <p:set>
                                      <p:cBhvr>
                                        <p:cTn id="12" dur="1" fill="hold">
                                          <p:stCondLst>
                                            <p:cond delay="0"/>
                                          </p:stCondLst>
                                        </p:cTn>
                                        <p:tgtEl>
                                          <p:spTgt spid="925"/>
                                        </p:tgtEl>
                                        <p:attrNameLst>
                                          <p:attrName>style.visibility</p:attrName>
                                        </p:attrNameLst>
                                      </p:cBhvr>
                                      <p:to>
                                        <p:strVal val="visible"/>
                                      </p:to>
                                    </p:set>
                                    <p:animEffect transition="in" filter="fade">
                                      <p:cBhvr>
                                        <p:cTn id="13" dur="1000"/>
                                        <p:tgtEl>
                                          <p:spTgt spid="925"/>
                                        </p:tgtEl>
                                      </p:cBhvr>
                                    </p:animEffect>
                                  </p:childTnLst>
                                </p:cTn>
                              </p:par>
                              <p:par>
                                <p:cTn id="14" presetID="10" presetClass="entr" presetSubtype="0" fill="hold" nodeType="withEffect">
                                  <p:stCondLst>
                                    <p:cond delay="2000"/>
                                  </p:stCondLst>
                                  <p:childTnLst>
                                    <p:set>
                                      <p:cBhvr>
                                        <p:cTn id="15" dur="1" fill="hold">
                                          <p:stCondLst>
                                            <p:cond delay="0"/>
                                          </p:stCondLst>
                                        </p:cTn>
                                        <p:tgtEl>
                                          <p:spTgt spid="924"/>
                                        </p:tgtEl>
                                        <p:attrNameLst>
                                          <p:attrName>style.visibility</p:attrName>
                                        </p:attrNameLst>
                                      </p:cBhvr>
                                      <p:to>
                                        <p:strVal val="visible"/>
                                      </p:to>
                                    </p:set>
                                    <p:animEffect transition="in" filter="fade">
                                      <p:cBhvr>
                                        <p:cTn id="16" dur="1000"/>
                                        <p:tgtEl>
                                          <p:spTgt spid="924"/>
                                        </p:tgtEl>
                                      </p:cBhvr>
                                    </p:animEffect>
                                  </p:childTnLst>
                                </p:cTn>
                              </p:par>
                              <p:par>
                                <p:cTn id="17" presetID="10" presetClass="entr" presetSubtype="0" fill="hold" nodeType="withEffect">
                                  <p:stCondLst>
                                    <p:cond delay="1000"/>
                                  </p:stCondLst>
                                  <p:childTnLst>
                                    <p:set>
                                      <p:cBhvr>
                                        <p:cTn id="18" dur="1" fill="hold">
                                          <p:stCondLst>
                                            <p:cond delay="0"/>
                                          </p:stCondLst>
                                        </p:cTn>
                                        <p:tgtEl>
                                          <p:spTgt spid="923"/>
                                        </p:tgtEl>
                                        <p:attrNameLst>
                                          <p:attrName>style.visibility</p:attrName>
                                        </p:attrNameLst>
                                      </p:cBhvr>
                                      <p:to>
                                        <p:strVal val="visible"/>
                                      </p:to>
                                    </p:set>
                                    <p:animEffect transition="in" filter="fade">
                                      <p:cBhvr>
                                        <p:cTn id="19" dur="1000"/>
                                        <p:tgtEl>
                                          <p:spTgt spid="923"/>
                                        </p:tgtEl>
                                      </p:cBhvr>
                                    </p:animEffect>
                                  </p:childTnLst>
                                </p:cTn>
                              </p:par>
                              <p:par>
                                <p:cTn id="20" presetID="10" presetClass="entr" presetSubtype="0" fill="hold" nodeType="withEffect">
                                  <p:stCondLst>
                                    <p:cond delay="500"/>
                                  </p:stCondLst>
                                  <p:childTnLst>
                                    <p:set>
                                      <p:cBhvr>
                                        <p:cTn id="21" dur="1" fill="hold">
                                          <p:stCondLst>
                                            <p:cond delay="0"/>
                                          </p:stCondLst>
                                        </p:cTn>
                                        <p:tgtEl>
                                          <p:spTgt spid="922"/>
                                        </p:tgtEl>
                                        <p:attrNameLst>
                                          <p:attrName>style.visibility</p:attrName>
                                        </p:attrNameLst>
                                      </p:cBhvr>
                                      <p:to>
                                        <p:strVal val="visible"/>
                                      </p:to>
                                    </p:set>
                                    <p:animEffect transition="in" filter="fade">
                                      <p:cBhvr>
                                        <p:cTn id="22" dur="10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pic>
        <p:nvPicPr>
          <p:cNvPr id="3" name="Online Media 2" title="State of the City 2024 - Message to Mayor Nancy Young Provided by Constituents">
            <a:hlinkClick r:id="" action="ppaction://media"/>
            <a:extLst>
              <a:ext uri="{FF2B5EF4-FFF2-40B4-BE49-F238E27FC236}">
                <a16:creationId xmlns:a16="http://schemas.microsoft.com/office/drawing/2014/main" id="{0CEC5787-7E95-161A-EBE3-4FD1E3F6C1D7}"/>
              </a:ext>
            </a:extLst>
          </p:cNvPr>
          <p:cNvPicPr>
            <a:picLocks noRot="1" noChangeAspect="1"/>
          </p:cNvPicPr>
          <p:nvPr>
            <a:videoFile r:link="rId1"/>
          </p:nvPr>
        </p:nvPicPr>
        <p:blipFill>
          <a:blip r:embed="rId4"/>
          <a:stretch>
            <a:fillRect/>
          </a:stretch>
        </p:blipFill>
        <p:spPr>
          <a:xfrm>
            <a:off x="157304" y="603904"/>
            <a:ext cx="10000340" cy="5650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2725feb06e4_0_18"/>
          <p:cNvSpPr txBox="1">
            <a:spLocks noGrp="1"/>
          </p:cNvSpPr>
          <p:nvPr>
            <p:ph type="ctrTitle"/>
          </p:nvPr>
        </p:nvSpPr>
        <p:spPr>
          <a:xfrm>
            <a:off x="3190039" y="127000"/>
            <a:ext cx="8739600" cy="14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a:solidFill>
                  <a:schemeClr val="lt1"/>
                </a:solidFill>
              </a:rPr>
              <a:t>🌱</a:t>
            </a:r>
            <a:br>
              <a:rPr lang="en-US">
                <a:solidFill>
                  <a:srgbClr val="38115E"/>
                </a:solidFill>
              </a:rPr>
            </a:br>
            <a:r>
              <a:rPr lang="en-US">
                <a:solidFill>
                  <a:srgbClr val="38115E"/>
                </a:solidFill>
              </a:rPr>
              <a:t>Planting the </a:t>
            </a:r>
            <a:r>
              <a:rPr lang="en-US"/>
              <a:t>SEEDS of Success:</a:t>
            </a:r>
            <a:br>
              <a:rPr lang="en-US"/>
            </a:br>
            <a:r>
              <a:rPr lang="en-US" sz="3000">
                <a:solidFill>
                  <a:srgbClr val="7030A0"/>
                </a:solidFill>
              </a:rPr>
              <a:t>Growing from our past; Nurturing for our future</a:t>
            </a:r>
            <a:br>
              <a:rPr lang="en-US" sz="4000"/>
            </a:br>
            <a:endParaRPr/>
          </a:p>
        </p:txBody>
      </p:sp>
      <p:sp>
        <p:nvSpPr>
          <p:cNvPr id="940" name="Google Shape;940;g2725feb06e4_0_18"/>
          <p:cNvSpPr txBox="1"/>
          <p:nvPr/>
        </p:nvSpPr>
        <p:spPr>
          <a:xfrm>
            <a:off x="1973179" y="2192180"/>
            <a:ext cx="81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1" name="Google Shape;941;g2725feb06e4_0_18"/>
          <p:cNvSpPr txBox="1">
            <a:spLocks noGrp="1"/>
          </p:cNvSpPr>
          <p:nvPr>
            <p:ph type="body" idx="1"/>
          </p:nvPr>
        </p:nvSpPr>
        <p:spPr>
          <a:xfrm>
            <a:off x="3052082" y="1475317"/>
            <a:ext cx="8721900" cy="5232300"/>
          </a:xfrm>
          <a:prstGeom prst="rect">
            <a:avLst/>
          </a:prstGeom>
          <a:noFill/>
          <a:ln>
            <a:noFill/>
          </a:ln>
        </p:spPr>
        <p:txBody>
          <a:bodyPr spcFirstLastPara="1" wrap="square" lIns="91425" tIns="45700" rIns="91425" bIns="45700" anchor="t" anchorCtr="0">
            <a:normAutofit/>
          </a:bodyPr>
          <a:lstStyle/>
          <a:p>
            <a:pPr marL="76200" lvl="0" indent="0" algn="l" rtl="0">
              <a:lnSpc>
                <a:spcPct val="90000"/>
              </a:lnSpc>
              <a:spcBef>
                <a:spcPts val="1000"/>
              </a:spcBef>
              <a:spcAft>
                <a:spcPts val="0"/>
              </a:spcAft>
              <a:buSzPts val="2400"/>
              <a:buNone/>
            </a:pPr>
            <a:endParaRPr sz="3200"/>
          </a:p>
          <a:p>
            <a:pPr marL="0" lvl="0" indent="0" algn="l" rtl="0">
              <a:lnSpc>
                <a:spcPct val="115000"/>
              </a:lnSpc>
              <a:spcBef>
                <a:spcPts val="1000"/>
              </a:spcBef>
              <a:spcAft>
                <a:spcPts val="0"/>
              </a:spcAft>
              <a:buSzPts val="1100"/>
              <a:buNone/>
            </a:pPr>
            <a:endParaRPr sz="3200">
              <a:solidFill>
                <a:srgbClr val="38115E"/>
              </a:solidFill>
            </a:endParaRPr>
          </a:p>
          <a:p>
            <a:pPr marL="0" lvl="0" indent="0" algn="l" rtl="0">
              <a:lnSpc>
                <a:spcPct val="115000"/>
              </a:lnSpc>
              <a:spcBef>
                <a:spcPts val="1000"/>
              </a:spcBef>
              <a:spcAft>
                <a:spcPts val="0"/>
              </a:spcAft>
              <a:buSzPts val="1100"/>
              <a:buNone/>
            </a:pPr>
            <a:endParaRPr sz="3200">
              <a:solidFill>
                <a:srgbClr val="38115E"/>
              </a:solidFill>
            </a:endParaRPr>
          </a:p>
        </p:txBody>
      </p:sp>
      <p:pic>
        <p:nvPicPr>
          <p:cNvPr id="942" name="Google Shape;942;g2725feb06e4_0_18"/>
          <p:cNvPicPr preferRelativeResize="0"/>
          <p:nvPr/>
        </p:nvPicPr>
        <p:blipFill>
          <a:blip r:embed="rId3">
            <a:alphaModFix/>
          </a:blip>
          <a:stretch>
            <a:fillRect/>
          </a:stretch>
        </p:blipFill>
        <p:spPr>
          <a:xfrm>
            <a:off x="5751222" y="1102700"/>
            <a:ext cx="3762553" cy="57553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grpSp>
        <p:nvGrpSpPr>
          <p:cNvPr id="948" name="Google Shape;948;p50"/>
          <p:cNvGrpSpPr/>
          <p:nvPr/>
        </p:nvGrpSpPr>
        <p:grpSpPr>
          <a:xfrm>
            <a:off x="6682154" y="1601235"/>
            <a:ext cx="3738275" cy="1367192"/>
            <a:chOff x="3288789" y="1828750"/>
            <a:chExt cx="3738275" cy="1367192"/>
          </a:xfrm>
        </p:grpSpPr>
        <p:pic>
          <p:nvPicPr>
            <p:cNvPr id="949" name="Google Shape;949;p50"/>
            <p:cNvPicPr preferRelativeResize="0"/>
            <p:nvPr/>
          </p:nvPicPr>
          <p:blipFill rotWithShape="1">
            <a:blip r:embed="rId3">
              <a:alphaModFix/>
            </a:blip>
            <a:srcRect/>
            <a:stretch/>
          </p:blipFill>
          <p:spPr>
            <a:xfrm>
              <a:off x="3288789" y="2072765"/>
              <a:ext cx="2544561" cy="879161"/>
            </a:xfrm>
            <a:prstGeom prst="rect">
              <a:avLst/>
            </a:prstGeom>
            <a:noFill/>
            <a:ln>
              <a:noFill/>
            </a:ln>
          </p:spPr>
        </p:pic>
        <p:pic>
          <p:nvPicPr>
            <p:cNvPr id="950" name="Google Shape;950;p50" descr="Logo&#10;&#10;Description automatically generated"/>
            <p:cNvPicPr preferRelativeResize="0"/>
            <p:nvPr/>
          </p:nvPicPr>
          <p:blipFill rotWithShape="1">
            <a:blip r:embed="rId4">
              <a:alphaModFix/>
            </a:blip>
            <a:srcRect/>
            <a:stretch/>
          </p:blipFill>
          <p:spPr>
            <a:xfrm>
              <a:off x="5836137" y="1828750"/>
              <a:ext cx="1190927" cy="1367192"/>
            </a:xfrm>
            <a:prstGeom prst="rect">
              <a:avLst/>
            </a:prstGeom>
            <a:noFill/>
            <a:ln>
              <a:noFill/>
            </a:ln>
          </p:spPr>
        </p:pic>
      </p:grpSp>
      <p:sp>
        <p:nvSpPr>
          <p:cNvPr id="951" name="Google Shape;951;p50"/>
          <p:cNvSpPr txBox="1">
            <a:spLocks noGrp="1"/>
          </p:cNvSpPr>
          <p:nvPr>
            <p:ph type="ctrTitle"/>
          </p:nvPr>
        </p:nvSpPr>
        <p:spPr>
          <a:xfrm>
            <a:off x="5887312" y="722073"/>
            <a:ext cx="4921365" cy="87916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Palatino Linotype"/>
              <a:buNone/>
            </a:pPr>
            <a:r>
              <a:rPr lang="en-US" sz="5400"/>
              <a:t>THANK YOU!</a:t>
            </a:r>
            <a:endParaRPr/>
          </a:p>
        </p:txBody>
      </p:sp>
      <p:pic>
        <p:nvPicPr>
          <p:cNvPr id="952" name="Google Shape;952;p50" descr="A tree with roots on a black background&#10;&#10;Description automatically generated"/>
          <p:cNvPicPr preferRelativeResize="0"/>
          <p:nvPr/>
        </p:nvPicPr>
        <p:blipFill rotWithShape="1">
          <a:blip r:embed="rId5">
            <a:alphaModFix/>
          </a:blip>
          <a:srcRect/>
          <a:stretch/>
        </p:blipFill>
        <p:spPr>
          <a:xfrm>
            <a:off x="-20021" y="0"/>
            <a:ext cx="7009758" cy="8714092"/>
          </a:xfrm>
          <a:prstGeom prst="rect">
            <a:avLst/>
          </a:prstGeom>
          <a:noFill/>
          <a:ln>
            <a:noFill/>
          </a:ln>
        </p:spPr>
      </p:pic>
      <p:pic>
        <p:nvPicPr>
          <p:cNvPr id="953" name="Google Shape;953;p50" descr="A tree with leaves and roots&#10;&#10;Description automatically generated"/>
          <p:cNvPicPr preferRelativeResize="0"/>
          <p:nvPr/>
        </p:nvPicPr>
        <p:blipFill rotWithShape="1">
          <a:blip r:embed="rId6">
            <a:alphaModFix/>
          </a:blip>
          <a:srcRect/>
          <a:stretch/>
        </p:blipFill>
        <p:spPr>
          <a:xfrm>
            <a:off x="-20021" y="0"/>
            <a:ext cx="7009758" cy="8714092"/>
          </a:xfrm>
          <a:prstGeom prst="rect">
            <a:avLst/>
          </a:prstGeom>
          <a:noFill/>
          <a:ln>
            <a:noFill/>
          </a:ln>
        </p:spPr>
      </p:pic>
      <p:pic>
        <p:nvPicPr>
          <p:cNvPr id="954" name="Google Shape;954;p50" descr="A tree with leaves and roots&#10;&#10;Description automatically generated"/>
          <p:cNvPicPr preferRelativeResize="0"/>
          <p:nvPr/>
        </p:nvPicPr>
        <p:blipFill rotWithShape="1">
          <a:blip r:embed="rId7">
            <a:alphaModFix/>
          </a:blip>
          <a:srcRect/>
          <a:stretch/>
        </p:blipFill>
        <p:spPr>
          <a:xfrm>
            <a:off x="-20021" y="0"/>
            <a:ext cx="7009758" cy="8714092"/>
          </a:xfrm>
          <a:prstGeom prst="rect">
            <a:avLst/>
          </a:prstGeom>
          <a:noFill/>
          <a:ln>
            <a:noFill/>
          </a:ln>
        </p:spPr>
      </p:pic>
      <p:pic>
        <p:nvPicPr>
          <p:cNvPr id="955" name="Google Shape;955;p50" descr="A tree with colorful leaves and roots&#10;&#10;Description automatically generated"/>
          <p:cNvPicPr preferRelativeResize="0"/>
          <p:nvPr/>
        </p:nvPicPr>
        <p:blipFill rotWithShape="1">
          <a:blip r:embed="rId8">
            <a:alphaModFix/>
          </a:blip>
          <a:srcRect/>
          <a:stretch/>
        </p:blipFill>
        <p:spPr>
          <a:xfrm>
            <a:off x="-20021" y="0"/>
            <a:ext cx="7009758" cy="8714092"/>
          </a:xfrm>
          <a:prstGeom prst="rect">
            <a:avLst/>
          </a:prstGeom>
          <a:noFill/>
          <a:ln>
            <a:noFill/>
          </a:ln>
        </p:spPr>
      </p:pic>
      <p:pic>
        <p:nvPicPr>
          <p:cNvPr id="956" name="Google Shape;956;p50" descr="A tree with colorful leaves and roots&#10;&#10;Description automatically generated"/>
          <p:cNvPicPr preferRelativeResize="0"/>
          <p:nvPr/>
        </p:nvPicPr>
        <p:blipFill rotWithShape="1">
          <a:blip r:embed="rId9">
            <a:alphaModFix/>
          </a:blip>
          <a:srcRect/>
          <a:stretch/>
        </p:blipFill>
        <p:spPr>
          <a:xfrm>
            <a:off x="-1" y="7439"/>
            <a:ext cx="7004688" cy="8707788"/>
          </a:xfrm>
          <a:prstGeom prst="rect">
            <a:avLst/>
          </a:prstGeom>
          <a:noFill/>
          <a:ln>
            <a:noFill/>
          </a:ln>
        </p:spPr>
      </p:pic>
      <p:pic>
        <p:nvPicPr>
          <p:cNvPr id="957" name="Google Shape;957;p50" descr="A tree with colorful leaves and roots&#10;&#10;Description automatically generated"/>
          <p:cNvPicPr preferRelativeResize="0"/>
          <p:nvPr/>
        </p:nvPicPr>
        <p:blipFill rotWithShape="1">
          <a:blip r:embed="rId10">
            <a:alphaModFix/>
          </a:blip>
          <a:srcRect/>
          <a:stretch/>
        </p:blipFill>
        <p:spPr>
          <a:xfrm>
            <a:off x="-20021" y="-1"/>
            <a:ext cx="7006609" cy="8710177"/>
          </a:xfrm>
          <a:prstGeom prst="rect">
            <a:avLst/>
          </a:prstGeom>
          <a:noFill/>
          <a:ln>
            <a:noFill/>
          </a:ln>
        </p:spPr>
      </p:pic>
      <p:pic>
        <p:nvPicPr>
          <p:cNvPr id="958" name="Google Shape;958;p50" descr="Logo&#10;&#10;Description automatically generated"/>
          <p:cNvPicPr preferRelativeResize="0"/>
          <p:nvPr/>
        </p:nvPicPr>
        <p:blipFill rotWithShape="1">
          <a:blip r:embed="rId11">
            <a:alphaModFix/>
          </a:blip>
          <a:srcRect/>
          <a:stretch/>
        </p:blipFill>
        <p:spPr>
          <a:xfrm>
            <a:off x="6873800" y="2924882"/>
            <a:ext cx="2105100" cy="754268"/>
          </a:xfrm>
          <a:prstGeom prst="rect">
            <a:avLst/>
          </a:prstGeom>
          <a:noFill/>
          <a:ln>
            <a:noFill/>
          </a:ln>
        </p:spPr>
      </p:pic>
      <p:pic>
        <p:nvPicPr>
          <p:cNvPr id="959" name="Google Shape;959;p50" descr="A picture containing text, clipart&#10;&#10;Description automatically generated"/>
          <p:cNvPicPr preferRelativeResize="0">
            <a:picLocks noGrp="1"/>
          </p:cNvPicPr>
          <p:nvPr>
            <p:ph type="body" idx="4294967295"/>
          </p:nvPr>
        </p:nvPicPr>
        <p:blipFill rotWithShape="1">
          <a:blip r:embed="rId12">
            <a:alphaModFix/>
          </a:blip>
          <a:srcRect/>
          <a:stretch/>
        </p:blipFill>
        <p:spPr>
          <a:xfrm>
            <a:off x="6873800" y="3737941"/>
            <a:ext cx="2105100" cy="597600"/>
          </a:xfrm>
          <a:prstGeom prst="rect">
            <a:avLst/>
          </a:prstGeom>
          <a:noFill/>
          <a:ln>
            <a:noFill/>
          </a:ln>
        </p:spPr>
      </p:pic>
      <p:pic>
        <p:nvPicPr>
          <p:cNvPr id="960" name="Google Shape;960;p50" descr="Logo, company name&#10;&#10;Description automatically generated"/>
          <p:cNvPicPr preferRelativeResize="0"/>
          <p:nvPr/>
        </p:nvPicPr>
        <p:blipFill rotWithShape="1">
          <a:blip r:embed="rId13">
            <a:alphaModFix/>
          </a:blip>
          <a:srcRect l="10161" r="21275" b="3790"/>
          <a:stretch/>
        </p:blipFill>
        <p:spPr>
          <a:xfrm>
            <a:off x="9079375" y="2924875"/>
            <a:ext cx="1237875" cy="1410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957"/>
                                        </p:tgtEl>
                                        <p:attrNameLst>
                                          <p:attrName>style.visibility</p:attrName>
                                        </p:attrNameLst>
                                      </p:cBhvr>
                                      <p:to>
                                        <p:strVal val="visible"/>
                                      </p:to>
                                    </p:set>
                                    <p:animEffect transition="in" filter="fade">
                                      <p:cBhvr>
                                        <p:cTn id="7" dur="1000"/>
                                        <p:tgtEl>
                                          <p:spTgt spid="957"/>
                                        </p:tgtEl>
                                      </p:cBhvr>
                                    </p:animEffect>
                                  </p:childTnLst>
                                </p:cTn>
                              </p:par>
                              <p:par>
                                <p:cTn id="8" presetID="10" presetClass="entr" presetSubtype="0" fill="hold" nodeType="withEffect">
                                  <p:stCondLst>
                                    <p:cond delay="4000"/>
                                  </p:stCondLst>
                                  <p:childTnLst>
                                    <p:set>
                                      <p:cBhvr>
                                        <p:cTn id="9" dur="1" fill="hold">
                                          <p:stCondLst>
                                            <p:cond delay="0"/>
                                          </p:stCondLst>
                                        </p:cTn>
                                        <p:tgtEl>
                                          <p:spTgt spid="956"/>
                                        </p:tgtEl>
                                        <p:attrNameLst>
                                          <p:attrName>style.visibility</p:attrName>
                                        </p:attrNameLst>
                                      </p:cBhvr>
                                      <p:to>
                                        <p:strVal val="visible"/>
                                      </p:to>
                                    </p:set>
                                    <p:animEffect transition="in" filter="fade">
                                      <p:cBhvr>
                                        <p:cTn id="10" dur="1000"/>
                                        <p:tgtEl>
                                          <p:spTgt spid="956"/>
                                        </p:tgtEl>
                                      </p:cBhvr>
                                    </p:animEffect>
                                  </p:childTnLst>
                                </p:cTn>
                              </p:par>
                              <p:par>
                                <p:cTn id="11" presetID="10" presetClass="entr" presetSubtype="0" fill="hold" nodeType="withEffect">
                                  <p:stCondLst>
                                    <p:cond delay="3000"/>
                                  </p:stCondLst>
                                  <p:childTnLst>
                                    <p:set>
                                      <p:cBhvr>
                                        <p:cTn id="12" dur="1" fill="hold">
                                          <p:stCondLst>
                                            <p:cond delay="0"/>
                                          </p:stCondLst>
                                        </p:cTn>
                                        <p:tgtEl>
                                          <p:spTgt spid="955"/>
                                        </p:tgtEl>
                                        <p:attrNameLst>
                                          <p:attrName>style.visibility</p:attrName>
                                        </p:attrNameLst>
                                      </p:cBhvr>
                                      <p:to>
                                        <p:strVal val="visible"/>
                                      </p:to>
                                    </p:set>
                                    <p:animEffect transition="in" filter="fade">
                                      <p:cBhvr>
                                        <p:cTn id="13" dur="1000"/>
                                        <p:tgtEl>
                                          <p:spTgt spid="955"/>
                                        </p:tgtEl>
                                      </p:cBhvr>
                                    </p:animEffect>
                                  </p:childTnLst>
                                </p:cTn>
                              </p:par>
                              <p:par>
                                <p:cTn id="14" presetID="10" presetClass="entr" presetSubtype="0" fill="hold" nodeType="withEffect">
                                  <p:stCondLst>
                                    <p:cond delay="2000"/>
                                  </p:stCondLst>
                                  <p:childTnLst>
                                    <p:set>
                                      <p:cBhvr>
                                        <p:cTn id="15" dur="1" fill="hold">
                                          <p:stCondLst>
                                            <p:cond delay="0"/>
                                          </p:stCondLst>
                                        </p:cTn>
                                        <p:tgtEl>
                                          <p:spTgt spid="954"/>
                                        </p:tgtEl>
                                        <p:attrNameLst>
                                          <p:attrName>style.visibility</p:attrName>
                                        </p:attrNameLst>
                                      </p:cBhvr>
                                      <p:to>
                                        <p:strVal val="visible"/>
                                      </p:to>
                                    </p:set>
                                    <p:animEffect transition="in" filter="fade">
                                      <p:cBhvr>
                                        <p:cTn id="16" dur="1000"/>
                                        <p:tgtEl>
                                          <p:spTgt spid="954"/>
                                        </p:tgtEl>
                                      </p:cBhvr>
                                    </p:animEffect>
                                  </p:childTnLst>
                                </p:cTn>
                              </p:par>
                              <p:par>
                                <p:cTn id="17" presetID="10" presetClass="entr" presetSubtype="0" fill="hold" nodeType="withEffect">
                                  <p:stCondLst>
                                    <p:cond delay="1000"/>
                                  </p:stCondLst>
                                  <p:childTnLst>
                                    <p:set>
                                      <p:cBhvr>
                                        <p:cTn id="18" dur="1" fill="hold">
                                          <p:stCondLst>
                                            <p:cond delay="0"/>
                                          </p:stCondLst>
                                        </p:cTn>
                                        <p:tgtEl>
                                          <p:spTgt spid="953"/>
                                        </p:tgtEl>
                                        <p:attrNameLst>
                                          <p:attrName>style.visibility</p:attrName>
                                        </p:attrNameLst>
                                      </p:cBhvr>
                                      <p:to>
                                        <p:strVal val="visible"/>
                                      </p:to>
                                    </p:set>
                                    <p:animEffect transition="in" filter="fade">
                                      <p:cBhvr>
                                        <p:cTn id="19" dur="1000"/>
                                        <p:tgtEl>
                                          <p:spTgt spid="953"/>
                                        </p:tgtEl>
                                      </p:cBhvr>
                                    </p:animEffect>
                                  </p:childTnLst>
                                </p:cTn>
                              </p:par>
                              <p:par>
                                <p:cTn id="20" presetID="10" presetClass="entr" presetSubtype="0" fill="hold" nodeType="withEffect">
                                  <p:stCondLst>
                                    <p:cond delay="500"/>
                                  </p:stCondLst>
                                  <p:childTnLst>
                                    <p:set>
                                      <p:cBhvr>
                                        <p:cTn id="21" dur="1" fill="hold">
                                          <p:stCondLst>
                                            <p:cond delay="0"/>
                                          </p:stCondLst>
                                        </p:cTn>
                                        <p:tgtEl>
                                          <p:spTgt spid="952"/>
                                        </p:tgtEl>
                                        <p:attrNameLst>
                                          <p:attrName>style.visibility</p:attrName>
                                        </p:attrNameLst>
                                      </p:cBhvr>
                                      <p:to>
                                        <p:strVal val="visible"/>
                                      </p:to>
                                    </p:set>
                                    <p:animEffect transition="in" filter="fade">
                                      <p:cBhvr>
                                        <p:cTn id="22" dur="1000"/>
                                        <p:tgtEl>
                                          <p:spTgt spid="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
          <p:cNvSpPr txBox="1">
            <a:spLocks noGrp="1"/>
          </p:cNvSpPr>
          <p:nvPr>
            <p:ph type="ctrTitle"/>
          </p:nvPr>
        </p:nvSpPr>
        <p:spPr>
          <a:xfrm>
            <a:off x="490080" y="779874"/>
            <a:ext cx="8759428" cy="182879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Palatino Linotype"/>
              <a:buNone/>
            </a:pPr>
            <a:r>
              <a:rPr lang="en-US" sz="5400"/>
              <a:t>STATE OF THE CITY 2024</a:t>
            </a:r>
            <a:endParaRPr sz="4800"/>
          </a:p>
        </p:txBody>
      </p:sp>
      <p:sp>
        <p:nvSpPr>
          <p:cNvPr id="276" name="Google Shape;276;p5"/>
          <p:cNvSpPr txBox="1">
            <a:spLocks noGrp="1"/>
          </p:cNvSpPr>
          <p:nvPr>
            <p:ph type="subTitle" idx="1"/>
          </p:nvPr>
        </p:nvSpPr>
        <p:spPr>
          <a:xfrm>
            <a:off x="490081" y="4573050"/>
            <a:ext cx="5223640" cy="32972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F1EEDB"/>
              </a:buClr>
              <a:buSzPct val="100000"/>
              <a:buNone/>
            </a:pPr>
            <a:r>
              <a:rPr lang="en-US" i="1"/>
              <a:t>Presented by</a:t>
            </a:r>
            <a:endParaRPr/>
          </a:p>
        </p:txBody>
      </p:sp>
      <p:sp>
        <p:nvSpPr>
          <p:cNvPr id="277" name="Google Shape;277;p5"/>
          <p:cNvSpPr txBox="1">
            <a:spLocks noGrp="1"/>
          </p:cNvSpPr>
          <p:nvPr>
            <p:ph type="body" idx="4294967295"/>
          </p:nvPr>
        </p:nvSpPr>
        <p:spPr>
          <a:xfrm>
            <a:off x="490081" y="2608672"/>
            <a:ext cx="8020176" cy="8877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200"/>
              <a:buNone/>
            </a:pPr>
            <a:r>
              <a:rPr lang="en-US" sz="4200" b="1">
                <a:solidFill>
                  <a:schemeClr val="lt1"/>
                </a:solidFill>
                <a:latin typeface="Palatino Linotype"/>
                <a:ea typeface="Palatino Linotype"/>
                <a:cs typeface="Palatino Linotype"/>
                <a:sym typeface="Palatino Linotype"/>
              </a:rPr>
              <a:t>Planting the SEEDS of Success</a:t>
            </a:r>
            <a:endParaRPr/>
          </a:p>
        </p:txBody>
      </p:sp>
      <p:pic>
        <p:nvPicPr>
          <p:cNvPr id="278" name="Google Shape;278;p5"/>
          <p:cNvPicPr preferRelativeResize="0"/>
          <p:nvPr/>
        </p:nvPicPr>
        <p:blipFill rotWithShape="1">
          <a:blip r:embed="rId3">
            <a:alphaModFix/>
          </a:blip>
          <a:srcRect/>
          <a:stretch/>
        </p:blipFill>
        <p:spPr>
          <a:xfrm>
            <a:off x="1821266" y="5246807"/>
            <a:ext cx="2561273" cy="712285"/>
          </a:xfrm>
          <a:prstGeom prst="rect">
            <a:avLst/>
          </a:prstGeom>
          <a:noFill/>
          <a:ln>
            <a:noFill/>
          </a:ln>
        </p:spPr>
      </p:pic>
      <p:pic>
        <p:nvPicPr>
          <p:cNvPr id="279" name="Google Shape;279;p5"/>
          <p:cNvPicPr preferRelativeResize="0"/>
          <p:nvPr/>
        </p:nvPicPr>
        <p:blipFill rotWithShape="1">
          <a:blip r:embed="rId4">
            <a:alphaModFix/>
          </a:blip>
          <a:srcRect l="665" r="664"/>
          <a:stretch/>
        </p:blipFill>
        <p:spPr>
          <a:xfrm>
            <a:off x="490081" y="4929431"/>
            <a:ext cx="1159688" cy="1347035"/>
          </a:xfrm>
          <a:prstGeom prst="rect">
            <a:avLst/>
          </a:prstGeom>
          <a:noFill/>
          <a:ln>
            <a:noFill/>
          </a:ln>
        </p:spPr>
      </p:pic>
      <p:pic>
        <p:nvPicPr>
          <p:cNvPr id="280" name="Google Shape;280;p5" descr="A tree with roots on a black background&#10;&#10;Description automatically generated"/>
          <p:cNvPicPr preferRelativeResize="0"/>
          <p:nvPr/>
        </p:nvPicPr>
        <p:blipFill rotWithShape="1">
          <a:blip r:embed="rId5">
            <a:alphaModFix/>
          </a:blip>
          <a:srcRect/>
          <a:stretch/>
        </p:blipFill>
        <p:spPr>
          <a:xfrm>
            <a:off x="8237229" y="-86059"/>
            <a:ext cx="6509308" cy="8091964"/>
          </a:xfrm>
          <a:prstGeom prst="rect">
            <a:avLst/>
          </a:prstGeom>
          <a:noFill/>
          <a:ln>
            <a:noFill/>
          </a:ln>
        </p:spPr>
      </p:pic>
      <p:pic>
        <p:nvPicPr>
          <p:cNvPr id="281" name="Google Shape;281;p5" descr="A tree with leaves and roots&#10;&#10;Description automatically generated"/>
          <p:cNvPicPr preferRelativeResize="0"/>
          <p:nvPr/>
        </p:nvPicPr>
        <p:blipFill rotWithShape="1">
          <a:blip r:embed="rId6">
            <a:alphaModFix/>
          </a:blip>
          <a:srcRect/>
          <a:stretch/>
        </p:blipFill>
        <p:spPr>
          <a:xfrm>
            <a:off x="8237229" y="-86059"/>
            <a:ext cx="6509308" cy="8091964"/>
          </a:xfrm>
          <a:prstGeom prst="rect">
            <a:avLst/>
          </a:prstGeom>
          <a:noFill/>
          <a:ln>
            <a:noFill/>
          </a:ln>
        </p:spPr>
      </p:pic>
      <p:pic>
        <p:nvPicPr>
          <p:cNvPr id="282" name="Google Shape;282;p5" descr="A tree with leaves and roots&#10;&#10;Description automatically generated"/>
          <p:cNvPicPr preferRelativeResize="0"/>
          <p:nvPr/>
        </p:nvPicPr>
        <p:blipFill rotWithShape="1">
          <a:blip r:embed="rId7">
            <a:alphaModFix/>
          </a:blip>
          <a:srcRect/>
          <a:stretch/>
        </p:blipFill>
        <p:spPr>
          <a:xfrm>
            <a:off x="8237229" y="-86059"/>
            <a:ext cx="6509308" cy="8091964"/>
          </a:xfrm>
          <a:prstGeom prst="rect">
            <a:avLst/>
          </a:prstGeom>
          <a:noFill/>
          <a:ln>
            <a:noFill/>
          </a:ln>
        </p:spPr>
      </p:pic>
      <p:pic>
        <p:nvPicPr>
          <p:cNvPr id="283" name="Google Shape;283;p5" descr="A tree with colorful leaves and roots&#10;&#10;Description automatically generated"/>
          <p:cNvPicPr preferRelativeResize="0"/>
          <p:nvPr/>
        </p:nvPicPr>
        <p:blipFill rotWithShape="1">
          <a:blip r:embed="rId8">
            <a:alphaModFix/>
          </a:blip>
          <a:srcRect/>
          <a:stretch/>
        </p:blipFill>
        <p:spPr>
          <a:xfrm>
            <a:off x="8237229" y="-86059"/>
            <a:ext cx="6509308" cy="8091964"/>
          </a:xfrm>
          <a:prstGeom prst="rect">
            <a:avLst/>
          </a:prstGeom>
          <a:noFill/>
          <a:ln>
            <a:noFill/>
          </a:ln>
        </p:spPr>
      </p:pic>
      <p:pic>
        <p:nvPicPr>
          <p:cNvPr id="284" name="Google Shape;284;p5" descr="A tree with colorful leaves and roots&#10;&#10;Description automatically generated"/>
          <p:cNvPicPr preferRelativeResize="0"/>
          <p:nvPr/>
        </p:nvPicPr>
        <p:blipFill rotWithShape="1">
          <a:blip r:embed="rId9">
            <a:alphaModFix/>
          </a:blip>
          <a:srcRect/>
          <a:stretch/>
        </p:blipFill>
        <p:spPr>
          <a:xfrm>
            <a:off x="8236392" y="-86059"/>
            <a:ext cx="6510528" cy="8093479"/>
          </a:xfrm>
          <a:prstGeom prst="rect">
            <a:avLst/>
          </a:prstGeom>
          <a:noFill/>
          <a:ln>
            <a:noFill/>
          </a:ln>
        </p:spPr>
      </p:pic>
      <p:pic>
        <p:nvPicPr>
          <p:cNvPr id="285" name="Google Shape;285;p5" descr="A tree with colorful leaves and roots&#10;&#10;Description automatically generated"/>
          <p:cNvPicPr preferRelativeResize="0"/>
          <p:nvPr/>
        </p:nvPicPr>
        <p:blipFill rotWithShape="1">
          <a:blip r:embed="rId10">
            <a:alphaModFix/>
          </a:blip>
          <a:srcRect/>
          <a:stretch/>
        </p:blipFill>
        <p:spPr>
          <a:xfrm>
            <a:off x="8237229" y="-86059"/>
            <a:ext cx="6509691" cy="80924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par>
                                <p:cTn id="8" presetID="10" presetClass="entr" presetSubtype="0" fill="hold" nodeType="withEffect">
                                  <p:stCondLst>
                                    <p:cond delay="1500"/>
                                  </p:stCondLst>
                                  <p:childTnLst>
                                    <p:set>
                                      <p:cBhvr>
                                        <p:cTn id="9" dur="1" fill="hold">
                                          <p:stCondLst>
                                            <p:cond delay="0"/>
                                          </p:stCondLst>
                                        </p:cTn>
                                        <p:tgtEl>
                                          <p:spTgt spid="282"/>
                                        </p:tgtEl>
                                        <p:attrNameLst>
                                          <p:attrName>style.visibility</p:attrName>
                                        </p:attrNameLst>
                                      </p:cBhvr>
                                      <p:to>
                                        <p:strVal val="visible"/>
                                      </p:to>
                                    </p:set>
                                    <p:animEffect transition="in" filter="fade">
                                      <p:cBhvr>
                                        <p:cTn id="10" dur="1000"/>
                                        <p:tgtEl>
                                          <p:spTgt spid="282"/>
                                        </p:tgtEl>
                                      </p:cBhvr>
                                    </p:animEffect>
                                  </p:childTnLst>
                                </p:cTn>
                              </p:par>
                              <p:par>
                                <p:cTn id="11" presetID="10" presetClass="entr" presetSubtype="0" fill="hold" nodeType="withEffect">
                                  <p:stCondLst>
                                    <p:cond delay="2500"/>
                                  </p:stCondLst>
                                  <p:childTnLst>
                                    <p:set>
                                      <p:cBhvr>
                                        <p:cTn id="12" dur="1" fill="hold">
                                          <p:stCondLst>
                                            <p:cond delay="0"/>
                                          </p:stCondLst>
                                        </p:cTn>
                                        <p:tgtEl>
                                          <p:spTgt spid="283"/>
                                        </p:tgtEl>
                                        <p:attrNameLst>
                                          <p:attrName>style.visibility</p:attrName>
                                        </p:attrNameLst>
                                      </p:cBhvr>
                                      <p:to>
                                        <p:strVal val="visible"/>
                                      </p:to>
                                    </p:set>
                                    <p:animEffect transition="in" filter="fade">
                                      <p:cBhvr>
                                        <p:cTn id="13" dur="1000"/>
                                        <p:tgtEl>
                                          <p:spTgt spid="283"/>
                                        </p:tgtEl>
                                      </p:cBhvr>
                                    </p:animEffect>
                                  </p:childTnLst>
                                </p:cTn>
                              </p:par>
                              <p:par>
                                <p:cTn id="14" presetID="10" presetClass="entr" presetSubtype="0" fill="hold" nodeType="withEffect">
                                  <p:stCondLst>
                                    <p:cond delay="3500"/>
                                  </p:stCondLst>
                                  <p:childTnLst>
                                    <p:set>
                                      <p:cBhvr>
                                        <p:cTn id="15" dur="1" fill="hold">
                                          <p:stCondLst>
                                            <p:cond delay="0"/>
                                          </p:stCondLst>
                                        </p:cTn>
                                        <p:tgtEl>
                                          <p:spTgt spid="284"/>
                                        </p:tgtEl>
                                        <p:attrNameLst>
                                          <p:attrName>style.visibility</p:attrName>
                                        </p:attrNameLst>
                                      </p:cBhvr>
                                      <p:to>
                                        <p:strVal val="visible"/>
                                      </p:to>
                                    </p:set>
                                    <p:animEffect transition="in" filter="fade">
                                      <p:cBhvr>
                                        <p:cTn id="16" dur="1000"/>
                                        <p:tgtEl>
                                          <p:spTgt spid="284"/>
                                        </p:tgtEl>
                                      </p:cBhvr>
                                    </p:animEffect>
                                  </p:childTnLst>
                                </p:cTn>
                              </p:par>
                              <p:par>
                                <p:cTn id="17" presetID="10" presetClass="entr" presetSubtype="0" fill="hold" nodeType="withEffect">
                                  <p:stCondLst>
                                    <p:cond delay="4500"/>
                                  </p:stCondLst>
                                  <p:childTnLst>
                                    <p:set>
                                      <p:cBhvr>
                                        <p:cTn id="18" dur="1" fill="hold">
                                          <p:stCondLst>
                                            <p:cond delay="0"/>
                                          </p:stCondLst>
                                        </p:cTn>
                                        <p:tgtEl>
                                          <p:spTgt spid="285"/>
                                        </p:tgtEl>
                                        <p:attrNameLst>
                                          <p:attrName>style.visibility</p:attrName>
                                        </p:attrNameLst>
                                      </p:cBhvr>
                                      <p:to>
                                        <p:strVal val="visible"/>
                                      </p:to>
                                    </p:set>
                                    <p:animEffect transition="in" filter="fade">
                                      <p:cBhvr>
                                        <p:cTn id="19"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7"/>
          <p:cNvSpPr txBox="1"/>
          <p:nvPr/>
        </p:nvSpPr>
        <p:spPr>
          <a:xfrm>
            <a:off x="394207" y="1808921"/>
            <a:ext cx="8771700" cy="4180800"/>
          </a:xfrm>
          <a:prstGeom prst="rect">
            <a:avLst/>
          </a:prstGeom>
          <a:noFill/>
          <a:ln>
            <a:noFill/>
          </a:ln>
        </p:spPr>
        <p:txBody>
          <a:bodyPr spcFirstLastPara="1" wrap="square" lIns="91425" tIns="45700" rIns="91425" bIns="45700" anchor="t" anchorCtr="0">
            <a:noAutofit/>
          </a:bodyPr>
          <a:lstStyle/>
          <a:p>
            <a:pPr marL="228600" marR="0" lvl="0" indent="-190500" algn="ctr" rtl="0">
              <a:lnSpc>
                <a:spcPct val="90000"/>
              </a:lnSpc>
              <a:spcBef>
                <a:spcPts val="1000"/>
              </a:spcBef>
              <a:spcAft>
                <a:spcPts val="0"/>
              </a:spcAft>
              <a:buClr>
                <a:schemeClr val="lt1"/>
              </a:buClr>
              <a:buSzPts val="2200"/>
              <a:buFont typeface="Palatino Linotype"/>
              <a:buChar char="•"/>
            </a:pPr>
            <a:r>
              <a:rPr lang="en-US" sz="2200">
                <a:solidFill>
                  <a:schemeClr val="lt1"/>
                </a:solidFill>
                <a:latin typeface="Palatino Linotype"/>
                <a:ea typeface="Palatino Linotype"/>
                <a:cs typeface="Palatino Linotype"/>
                <a:sym typeface="Palatino Linotype"/>
              </a:rPr>
              <a:t>4th of July Fireworks Show – July 4, 2024, Legacy Fields</a:t>
            </a:r>
            <a:endParaRPr sz="2200">
              <a:solidFill>
                <a:schemeClr val="lt1"/>
              </a:solidFill>
              <a:latin typeface="Palatino Linotype"/>
              <a:ea typeface="Palatino Linotype"/>
              <a:cs typeface="Palatino Linotype"/>
              <a:sym typeface="Palatino Linotype"/>
            </a:endParaRPr>
          </a:p>
          <a:p>
            <a:pPr marL="228600" marR="0" lvl="0" indent="-190500" algn="ctr" rtl="0">
              <a:lnSpc>
                <a:spcPct val="90000"/>
              </a:lnSpc>
              <a:spcBef>
                <a:spcPts val="1000"/>
              </a:spcBef>
              <a:spcAft>
                <a:spcPts val="0"/>
              </a:spcAft>
              <a:buClr>
                <a:schemeClr val="lt1"/>
              </a:buClr>
              <a:buSzPts val="2200"/>
              <a:buFont typeface="Palatino Linotype"/>
              <a:buChar char="•"/>
            </a:pPr>
            <a:r>
              <a:rPr lang="en-US" sz="2200">
                <a:solidFill>
                  <a:schemeClr val="lt1"/>
                </a:solidFill>
                <a:latin typeface="Palatino Linotype"/>
                <a:ea typeface="Palatino Linotype"/>
                <a:cs typeface="Palatino Linotype"/>
                <a:sym typeface="Palatino Linotype"/>
              </a:rPr>
              <a:t>Annual Golf Tournament – August 26, 2024</a:t>
            </a:r>
            <a:endParaRPr sz="2200">
              <a:solidFill>
                <a:schemeClr val="lt1"/>
              </a:solidFill>
              <a:latin typeface="Palatino Linotype"/>
              <a:ea typeface="Palatino Linotype"/>
              <a:cs typeface="Palatino Linotype"/>
              <a:sym typeface="Palatino Linotype"/>
            </a:endParaRPr>
          </a:p>
          <a:p>
            <a:pPr marL="228600" marR="0" lvl="0" indent="-190500" algn="ctr" rtl="0">
              <a:lnSpc>
                <a:spcPct val="90000"/>
              </a:lnSpc>
              <a:spcBef>
                <a:spcPts val="1000"/>
              </a:spcBef>
              <a:spcAft>
                <a:spcPts val="0"/>
              </a:spcAft>
              <a:buClr>
                <a:schemeClr val="lt1"/>
              </a:buClr>
              <a:buSzPts val="2200"/>
              <a:buFont typeface="Palatino Linotype"/>
              <a:buChar char="•"/>
            </a:pPr>
            <a:r>
              <a:rPr lang="en-US" sz="2200">
                <a:solidFill>
                  <a:schemeClr val="lt1"/>
                </a:solidFill>
                <a:latin typeface="Palatino Linotype"/>
                <a:ea typeface="Palatino Linotype"/>
                <a:cs typeface="Palatino Linotype"/>
                <a:sym typeface="Palatino Linotype"/>
              </a:rPr>
              <a:t>Candidate Forum – August 2024</a:t>
            </a:r>
            <a:endParaRPr sz="2200">
              <a:solidFill>
                <a:schemeClr val="lt1"/>
              </a:solidFill>
              <a:latin typeface="Palatino Linotype"/>
              <a:ea typeface="Palatino Linotype"/>
              <a:cs typeface="Palatino Linotype"/>
              <a:sym typeface="Palatino Linotype"/>
            </a:endParaRPr>
          </a:p>
          <a:p>
            <a:pPr marL="228600" marR="0" lvl="0" indent="-190500" algn="ctr" rtl="0">
              <a:lnSpc>
                <a:spcPct val="90000"/>
              </a:lnSpc>
              <a:spcBef>
                <a:spcPts val="1000"/>
              </a:spcBef>
              <a:spcAft>
                <a:spcPts val="0"/>
              </a:spcAft>
              <a:buClr>
                <a:schemeClr val="lt1"/>
              </a:buClr>
              <a:buSzPts val="2200"/>
              <a:buFont typeface="Palatino Linotype"/>
              <a:buChar char="•"/>
            </a:pPr>
            <a:r>
              <a:rPr lang="en-US" sz="2200">
                <a:solidFill>
                  <a:schemeClr val="lt1"/>
                </a:solidFill>
                <a:latin typeface="Palatino Linotype"/>
                <a:ea typeface="Palatino Linotype"/>
                <a:cs typeface="Palatino Linotype"/>
                <a:sym typeface="Palatino Linotype"/>
              </a:rPr>
              <a:t>4th Annual Tracy Connects – September 21, 2024</a:t>
            </a:r>
            <a:endParaRPr sz="2200">
              <a:solidFill>
                <a:schemeClr val="lt1"/>
              </a:solidFill>
              <a:latin typeface="Palatino Linotype"/>
              <a:ea typeface="Palatino Linotype"/>
              <a:cs typeface="Palatino Linotype"/>
              <a:sym typeface="Palatino Linotype"/>
            </a:endParaRPr>
          </a:p>
          <a:p>
            <a:pPr marL="228600" marR="0" lvl="0" indent="-190500" algn="ctr" rtl="0">
              <a:lnSpc>
                <a:spcPct val="90000"/>
              </a:lnSpc>
              <a:spcBef>
                <a:spcPts val="1000"/>
              </a:spcBef>
              <a:spcAft>
                <a:spcPts val="0"/>
              </a:spcAft>
              <a:buClr>
                <a:schemeClr val="lt1"/>
              </a:buClr>
              <a:buSzPts val="2200"/>
              <a:buFont typeface="Palatino Linotype"/>
              <a:buChar char="•"/>
            </a:pPr>
            <a:r>
              <a:rPr lang="en-US" sz="2200">
                <a:solidFill>
                  <a:schemeClr val="lt1"/>
                </a:solidFill>
                <a:latin typeface="Palatino Linotype"/>
                <a:ea typeface="Palatino Linotype"/>
                <a:cs typeface="Palatino Linotype"/>
                <a:sym typeface="Palatino Linotype"/>
              </a:rPr>
              <a:t>Spain and The Costa Del Sol Trip – October 20–28, 2024</a:t>
            </a:r>
            <a:endParaRPr sz="2200">
              <a:solidFill>
                <a:schemeClr val="lt1"/>
              </a:solidFill>
              <a:latin typeface="Palatino Linotype"/>
              <a:ea typeface="Palatino Linotype"/>
              <a:cs typeface="Palatino Linotype"/>
              <a:sym typeface="Palatino Linotype"/>
            </a:endParaRPr>
          </a:p>
          <a:p>
            <a:pPr marL="228600" marR="0" lvl="0" indent="-190500" algn="ctr" rtl="0">
              <a:lnSpc>
                <a:spcPct val="90000"/>
              </a:lnSpc>
              <a:spcBef>
                <a:spcPts val="1000"/>
              </a:spcBef>
              <a:spcAft>
                <a:spcPts val="0"/>
              </a:spcAft>
              <a:buClr>
                <a:schemeClr val="lt1"/>
              </a:buClr>
              <a:buSzPts val="2200"/>
              <a:buFont typeface="Palatino Linotype"/>
              <a:buChar char="•"/>
            </a:pPr>
            <a:r>
              <a:rPr lang="en-US" sz="2200">
                <a:solidFill>
                  <a:schemeClr val="lt1"/>
                </a:solidFill>
                <a:latin typeface="Palatino Linotype"/>
                <a:ea typeface="Palatino Linotype"/>
                <a:cs typeface="Palatino Linotype"/>
                <a:sym typeface="Palatino Linotype"/>
              </a:rPr>
              <a:t>Annual Community Awards Gala – January 31, 2025</a:t>
            </a:r>
            <a:endParaRPr sz="2200">
              <a:solidFill>
                <a:schemeClr val="lt1"/>
              </a:solidFill>
              <a:latin typeface="Palatino Linotype"/>
              <a:ea typeface="Palatino Linotype"/>
              <a:cs typeface="Palatino Linotype"/>
              <a:sym typeface="Palatino Linotype"/>
            </a:endParaRPr>
          </a:p>
          <a:p>
            <a:pPr marL="228600" marR="0" lvl="0" indent="-50800" algn="l" rtl="0">
              <a:lnSpc>
                <a:spcPct val="90000"/>
              </a:lnSpc>
              <a:spcBef>
                <a:spcPts val="1000"/>
              </a:spcBef>
              <a:spcAft>
                <a:spcPts val="0"/>
              </a:spcAft>
              <a:buClr>
                <a:schemeClr val="dk1"/>
              </a:buClr>
              <a:buSzPts val="2800"/>
              <a:buFont typeface="Arial"/>
              <a:buNone/>
            </a:pPr>
            <a:endParaRPr sz="2200">
              <a:solidFill>
                <a:schemeClr val="lt1"/>
              </a:solidFill>
              <a:latin typeface="Palatino Linotype"/>
              <a:ea typeface="Palatino Linotype"/>
              <a:cs typeface="Palatino Linotype"/>
              <a:sym typeface="Palatino Linotype"/>
            </a:endParaRPr>
          </a:p>
          <a:p>
            <a:pPr marL="0" marR="0" lvl="0" indent="0" algn="ctr" rtl="0">
              <a:lnSpc>
                <a:spcPct val="90000"/>
              </a:lnSpc>
              <a:spcBef>
                <a:spcPts val="1000"/>
              </a:spcBef>
              <a:spcAft>
                <a:spcPts val="0"/>
              </a:spcAft>
              <a:buClr>
                <a:schemeClr val="lt1"/>
              </a:buClr>
              <a:buSzPts val="2800"/>
              <a:buFont typeface="Arial"/>
              <a:buNone/>
            </a:pPr>
            <a:r>
              <a:rPr lang="en-US" sz="2200">
                <a:solidFill>
                  <a:schemeClr val="lt1"/>
                </a:solidFill>
                <a:latin typeface="Palatino Linotype"/>
                <a:ea typeface="Palatino Linotype"/>
                <a:cs typeface="Palatino Linotype"/>
                <a:sym typeface="Palatino Linotype"/>
              </a:rPr>
              <a:t>Stay in Touch:</a:t>
            </a:r>
            <a:endParaRPr sz="2200">
              <a:latin typeface="Palatino Linotype"/>
              <a:ea typeface="Palatino Linotype"/>
              <a:cs typeface="Palatino Linotype"/>
              <a:sym typeface="Palatino Linotype"/>
            </a:endParaRPr>
          </a:p>
          <a:p>
            <a:pPr marL="0" marR="0" lvl="0" indent="0" algn="ctr" rtl="0">
              <a:lnSpc>
                <a:spcPct val="90000"/>
              </a:lnSpc>
              <a:spcBef>
                <a:spcPts val="1000"/>
              </a:spcBef>
              <a:spcAft>
                <a:spcPts val="0"/>
              </a:spcAft>
              <a:buClr>
                <a:schemeClr val="lt1"/>
              </a:buClr>
              <a:buSzPts val="2800"/>
              <a:buFont typeface="Arial"/>
              <a:buNone/>
            </a:pPr>
            <a:r>
              <a:rPr lang="en-US" sz="2200" u="sng">
                <a:solidFill>
                  <a:schemeClr val="lt1"/>
                </a:solidFill>
                <a:latin typeface="Palatino Linotype"/>
                <a:ea typeface="Palatino Linotype"/>
                <a:cs typeface="Palatino Linotype"/>
                <a:sym typeface="Palatino Linotype"/>
                <a:hlinkClick r:id="rId3">
                  <a:extLst>
                    <a:ext uri="{A12FA001-AC4F-418D-AE19-62706E023703}">
                      <ahyp:hlinkClr xmlns:ahyp="http://schemas.microsoft.com/office/drawing/2018/hyperlinkcolor" val="tx"/>
                    </a:ext>
                  </a:extLst>
                </a:hlinkClick>
              </a:rPr>
              <a:t>www.TracyChamber.org</a:t>
            </a:r>
            <a:endParaRPr sz="2200">
              <a:solidFill>
                <a:schemeClr val="lt1"/>
              </a:solidFill>
              <a:latin typeface="Palatino Linotype"/>
              <a:ea typeface="Palatino Linotype"/>
              <a:cs typeface="Palatino Linotype"/>
              <a:sym typeface="Palatino Linotype"/>
            </a:endParaRPr>
          </a:p>
          <a:p>
            <a:pPr marL="0" marR="0" lvl="0" indent="0" algn="ctr" rtl="0">
              <a:lnSpc>
                <a:spcPct val="90000"/>
              </a:lnSpc>
              <a:spcBef>
                <a:spcPts val="1000"/>
              </a:spcBef>
              <a:spcAft>
                <a:spcPts val="0"/>
              </a:spcAft>
              <a:buClr>
                <a:schemeClr val="lt1"/>
              </a:buClr>
              <a:buSzPts val="2800"/>
              <a:buFont typeface="Arial"/>
              <a:buNone/>
            </a:pPr>
            <a:r>
              <a:rPr lang="en-US" sz="2200">
                <a:solidFill>
                  <a:schemeClr val="lt1"/>
                </a:solidFill>
                <a:latin typeface="Palatino Linotype"/>
                <a:ea typeface="Palatino Linotype"/>
                <a:cs typeface="Palatino Linotype"/>
                <a:sym typeface="Palatino Linotype"/>
              </a:rPr>
              <a:t>(209) 835-2131</a:t>
            </a:r>
            <a:endParaRPr sz="2200">
              <a:latin typeface="Palatino Linotype"/>
              <a:ea typeface="Palatino Linotype"/>
              <a:cs typeface="Palatino Linotype"/>
              <a:sym typeface="Palatino Linotype"/>
            </a:endParaRPr>
          </a:p>
          <a:p>
            <a:pPr marL="0" marR="0" lvl="0" indent="0" algn="ctr" rtl="0">
              <a:lnSpc>
                <a:spcPct val="90000"/>
              </a:lnSpc>
              <a:spcBef>
                <a:spcPts val="1000"/>
              </a:spcBef>
              <a:spcAft>
                <a:spcPts val="0"/>
              </a:spcAft>
              <a:buClr>
                <a:schemeClr val="lt1"/>
              </a:buClr>
              <a:buSzPts val="2800"/>
              <a:buFont typeface="Arial"/>
              <a:buNone/>
            </a:pPr>
            <a:r>
              <a:rPr lang="en-US" sz="2200">
                <a:solidFill>
                  <a:schemeClr val="lt1"/>
                </a:solidFill>
                <a:latin typeface="Palatino Linotype"/>
                <a:ea typeface="Palatino Linotype"/>
                <a:cs typeface="Palatino Linotype"/>
                <a:sym typeface="Palatino Linotype"/>
              </a:rPr>
              <a:t>Scan to sign up for weekly updates!</a:t>
            </a:r>
            <a:endParaRPr sz="2200">
              <a:latin typeface="Palatino Linotype"/>
              <a:ea typeface="Palatino Linotype"/>
              <a:cs typeface="Palatino Linotype"/>
              <a:sym typeface="Palatino Linotype"/>
            </a:endParaRPr>
          </a:p>
          <a:p>
            <a:pPr marL="0" marR="0" lvl="0" indent="0" algn="ctr" rtl="0">
              <a:lnSpc>
                <a:spcPct val="90000"/>
              </a:lnSpc>
              <a:spcBef>
                <a:spcPts val="1000"/>
              </a:spcBef>
              <a:spcAft>
                <a:spcPts val="0"/>
              </a:spcAft>
              <a:buClr>
                <a:schemeClr val="dk1"/>
              </a:buClr>
              <a:buSzPts val="2800"/>
              <a:buFont typeface="Arial"/>
              <a:buNone/>
            </a:pPr>
            <a:endParaRPr sz="2200">
              <a:solidFill>
                <a:schemeClr val="dk1"/>
              </a:solidFill>
              <a:latin typeface="Palatino Linotype"/>
              <a:ea typeface="Palatino Linotype"/>
              <a:cs typeface="Palatino Linotype"/>
              <a:sym typeface="Palatino Linotype"/>
            </a:endParaRPr>
          </a:p>
        </p:txBody>
      </p:sp>
      <p:sp>
        <p:nvSpPr>
          <p:cNvPr id="292" name="Google Shape;292;p7"/>
          <p:cNvSpPr txBox="1">
            <a:spLocks noGrp="1"/>
          </p:cNvSpPr>
          <p:nvPr>
            <p:ph type="ctrTitle"/>
          </p:nvPr>
        </p:nvSpPr>
        <p:spPr>
          <a:xfrm>
            <a:off x="1453853" y="-241306"/>
            <a:ext cx="6139500" cy="1457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Font typeface="Palatino Linotype"/>
              <a:buNone/>
            </a:pPr>
            <a:r>
              <a:rPr lang="en-US"/>
              <a:t>Upcoming Events</a:t>
            </a:r>
            <a:endParaRPr/>
          </a:p>
        </p:txBody>
      </p:sp>
      <p:pic>
        <p:nvPicPr>
          <p:cNvPr id="293" name="Google Shape;293;p7"/>
          <p:cNvPicPr preferRelativeResize="0"/>
          <p:nvPr/>
        </p:nvPicPr>
        <p:blipFill rotWithShape="1">
          <a:blip r:embed="rId4">
            <a:alphaModFix/>
          </a:blip>
          <a:srcRect/>
          <a:stretch/>
        </p:blipFill>
        <p:spPr>
          <a:xfrm>
            <a:off x="9313324" y="652125"/>
            <a:ext cx="1768950" cy="1768950"/>
          </a:xfrm>
          <a:prstGeom prst="rect">
            <a:avLst/>
          </a:prstGeom>
          <a:noFill/>
          <a:ln>
            <a:noFill/>
          </a:ln>
        </p:spPr>
      </p:pic>
      <p:pic>
        <p:nvPicPr>
          <p:cNvPr id="294" name="Google Shape;294;p7" descr="A close up of a logo&#10;&#10;Description automatically generated"/>
          <p:cNvPicPr preferRelativeResize="0"/>
          <p:nvPr/>
        </p:nvPicPr>
        <p:blipFill rotWithShape="1">
          <a:blip r:embed="rId5">
            <a:alphaModFix/>
          </a:blip>
          <a:srcRect/>
          <a:stretch/>
        </p:blipFill>
        <p:spPr>
          <a:xfrm>
            <a:off x="10730879" y="6366932"/>
            <a:ext cx="1370810" cy="37925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rk">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10185</Words>
  <Application>Microsoft Office PowerPoint</Application>
  <PresentationFormat>Widescreen</PresentationFormat>
  <Paragraphs>893</Paragraphs>
  <Slides>74</Slides>
  <Notes>74</Notes>
  <HiddenSlides>0</HiddenSlides>
  <MMClips>6</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74</vt:i4>
      </vt:variant>
    </vt:vector>
  </HeadingPairs>
  <TitlesOfParts>
    <vt:vector size="87" baseType="lpstr">
      <vt:lpstr>Times New Roman</vt:lpstr>
      <vt:lpstr>Helvetica Neue</vt:lpstr>
      <vt:lpstr>Palatino Linotype</vt:lpstr>
      <vt:lpstr>Lusitana</vt:lpstr>
      <vt:lpstr>Arial</vt:lpstr>
      <vt:lpstr>Noto Sans Symbols</vt:lpstr>
      <vt:lpstr>Calibri</vt:lpstr>
      <vt:lpstr>Quattrocento Sans</vt:lpstr>
      <vt:lpstr>Office Theme</vt:lpstr>
      <vt:lpstr>Dark</vt:lpstr>
      <vt:lpstr>Office Theme</vt:lpstr>
      <vt:lpstr>Office Theme</vt:lpstr>
      <vt:lpstr>Office Theme</vt:lpstr>
      <vt:lpstr>STATE OF THE CITY 2024</vt:lpstr>
      <vt:lpstr>Event Sponsors</vt:lpstr>
      <vt:lpstr>Event Co Sponsor</vt:lpstr>
      <vt:lpstr>Event Sponsors</vt:lpstr>
      <vt:lpstr>Event Sponsors</vt:lpstr>
      <vt:lpstr>Chamber of Commerce Board of Directors</vt:lpstr>
      <vt:lpstr>Your Tracy City Council</vt:lpstr>
      <vt:lpstr>STATE OF THE CITY 2024</vt:lpstr>
      <vt:lpstr>Upcoming Events</vt:lpstr>
      <vt:lpstr>Jennings Imel</vt:lpstr>
      <vt:lpstr>2024 Small Business Outlook</vt:lpstr>
      <vt:lpstr>The State of Small Business</vt:lpstr>
      <vt:lpstr>The State of Small Business</vt:lpstr>
      <vt:lpstr>The State of Small Business</vt:lpstr>
      <vt:lpstr>Top Concerns for Small Business </vt:lpstr>
      <vt:lpstr>Small Businesses See Growing Policy Risks</vt:lpstr>
      <vt:lpstr>Advocacy Agenda for Small Business</vt:lpstr>
      <vt:lpstr>PowerPoint Presentation</vt:lpstr>
      <vt:lpstr>STATE OF THE CITY 2024</vt:lpstr>
      <vt:lpstr>Dr. Nancy Young</vt:lpstr>
      <vt:lpstr>STATE OF THE CITY 2024</vt:lpstr>
      <vt:lpstr>🌱 “Still I Rise” Cultural Interlude</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Planting the SEEDS of Success: Growing from our past; Nurturing for our future</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 Planting the SEEDS of Success: Growing from our past; Nurturing for our future</vt:lpstr>
      <vt:lpstr>🌱 Planting the SEEDS of Success: Growing from our past; Nurturing for our future</vt:lpstr>
      <vt:lpstr>🌱 Planting the SEEDS of Success: Growing from our past; Nurturing for our future </vt:lpstr>
      <vt:lpstr>🌱 Planting the SEEDS of Success: Growing from our past; Nurturing for our future </vt:lpstr>
      <vt:lpstr>🌱 Planting the SEEDS of Success: Growing from our past; Nurturing for our future </vt:lpstr>
      <vt:lpstr>STATE OF THE CITY 2024</vt:lpstr>
      <vt:lpstr>🌱 Planting the SEEDS of Success</vt:lpstr>
      <vt:lpstr>City Council Strategic Priorities: 2023-2025</vt:lpstr>
      <vt:lpstr>Strategic Priority: Governance</vt:lpstr>
      <vt:lpstr>Strategic Priority: Quality of Life</vt:lpstr>
      <vt:lpstr>Measure V Funding Priorities</vt:lpstr>
      <vt:lpstr>Legacy Fields Phase 1</vt:lpstr>
      <vt:lpstr>Multi-Generational Recreation Center</vt:lpstr>
      <vt:lpstr>Strategic Priority: Public Safety</vt:lpstr>
      <vt:lpstr>Strategic Priority: Public Safety</vt:lpstr>
      <vt:lpstr>Strategic Priority: Public Safety</vt:lpstr>
      <vt:lpstr>Strategic Priority:  Economic Development</vt:lpstr>
      <vt:lpstr>PowerPoint Presentation</vt:lpstr>
      <vt:lpstr>Strategy • Economic Growth • Entrepreneurship • Development • Sustainability</vt:lpstr>
      <vt:lpstr>Strategy • Economic Growth • Entrepreneurship • Development • Sustainability</vt:lpstr>
      <vt:lpstr>Strategy • Economic Growth • Entrepreneurship • Development • Sustainability</vt:lpstr>
      <vt:lpstr>Strategy • Economic Growth • Entrepreneurship • Development • Sustainability</vt:lpstr>
      <vt:lpstr>Strategy • Economic Growth • Entrepreneurship • Development • Sustainability  </vt:lpstr>
      <vt:lpstr>Strategy • Economic Growth • Entrepreneurship • Development • Sustainability  </vt:lpstr>
      <vt:lpstr>Strategy • Economic Growth • Entrepreneurship • Development • Sustainability </vt:lpstr>
      <vt:lpstr>Strategy • Economic Growth • Entrepreneurship • Development • Sustainability </vt:lpstr>
      <vt:lpstr>Strategy • Economic Growth • Entrepreneurship • Development • Sustainability </vt:lpstr>
      <vt:lpstr>Strategy • Economic Growth • Entrepreneurship • Development • Sustainability</vt:lpstr>
      <vt:lpstr>🌱 Planting the SEEDS of Success: Growing from our past; Nurturing for our future</vt:lpstr>
      <vt:lpstr>🌱 Planting the SEEDS of Success: Growing from our past; Nurturing for our future</vt:lpstr>
      <vt:lpstr>🌱 Planting the SEEDS of Success: Growing from our past; Nurturing for our future</vt:lpstr>
      <vt:lpstr>Spoken Word by Poet Laureate Tama Brisbane</vt:lpstr>
      <vt:lpstr>Special Thank You! To My Roots</vt:lpstr>
      <vt:lpstr>Presentation by Young Family</vt:lpstr>
      <vt:lpstr>PowerPoint Presentation</vt:lpstr>
      <vt:lpstr>🌱 Planting the SEEDS of Success: Growing from our past; Nurturing for our future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CITY 2024</dc:title>
  <dc:creator>Melanie James</dc:creator>
  <cp:lastModifiedBy>Cole Hooper</cp:lastModifiedBy>
  <cp:revision>8</cp:revision>
  <dcterms:created xsi:type="dcterms:W3CDTF">2019-04-04T23:11:45Z</dcterms:created>
  <dcterms:modified xsi:type="dcterms:W3CDTF">2024-06-26T23:32:17Z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0x0101003B6BA35D19F3574388E70A223FF3CAAE</vt:lpwstr>
  </property>
</Properties>
</file>